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8" r:id="rId1"/>
  </p:sldMasterIdLst>
  <p:notesMasterIdLst>
    <p:notesMasterId r:id="rId32"/>
  </p:notesMasterIdLst>
  <p:sldIdLst>
    <p:sldId id="256" r:id="rId2"/>
    <p:sldId id="257" r:id="rId3"/>
    <p:sldId id="365" r:id="rId4"/>
    <p:sldId id="319" r:id="rId5"/>
    <p:sldId id="313" r:id="rId6"/>
    <p:sldId id="303" r:id="rId7"/>
    <p:sldId id="304" r:id="rId8"/>
    <p:sldId id="360" r:id="rId9"/>
    <p:sldId id="339" r:id="rId10"/>
    <p:sldId id="312" r:id="rId11"/>
    <p:sldId id="310" r:id="rId12"/>
    <p:sldId id="308" r:id="rId13"/>
    <p:sldId id="320" r:id="rId14"/>
    <p:sldId id="338" r:id="rId15"/>
    <p:sldId id="307" r:id="rId16"/>
    <p:sldId id="321" r:id="rId17"/>
    <p:sldId id="317" r:id="rId18"/>
    <p:sldId id="366" r:id="rId19"/>
    <p:sldId id="324" r:id="rId20"/>
    <p:sldId id="311" r:id="rId21"/>
    <p:sldId id="309" r:id="rId22"/>
    <p:sldId id="314" r:id="rId23"/>
    <p:sldId id="315" r:id="rId24"/>
    <p:sldId id="316" r:id="rId25"/>
    <p:sldId id="318" r:id="rId26"/>
    <p:sldId id="362" r:id="rId27"/>
    <p:sldId id="323" r:id="rId28"/>
    <p:sldId id="356" r:id="rId29"/>
    <p:sldId id="337" r:id="rId30"/>
    <p:sldId id="36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11"/>
    <p:restoredTop sz="94737"/>
  </p:normalViewPr>
  <p:slideViewPr>
    <p:cSldViewPr snapToGrid="0" snapToObjects="1">
      <p:cViewPr varScale="1">
        <p:scale>
          <a:sx n="110" d="100"/>
          <a:sy n="110" d="100"/>
        </p:scale>
        <p:origin x="552"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84667B-096E-3E45-8B23-3166B2499DA9}" type="datetimeFigureOut">
              <a:rPr lang="en-US" smtClean="0"/>
              <a:t>2/20/2020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74B2F4-7792-1246-838F-45B4C6A69F58}" type="slidenum">
              <a:rPr lang="en-US" smtClean="0"/>
              <a:t>‹#›</a:t>
            </a:fld>
            <a:endParaRPr lang="en-US"/>
          </a:p>
        </p:txBody>
      </p:sp>
    </p:spTree>
    <p:extLst>
      <p:ext uri="{BB962C8B-B14F-4D97-AF65-F5344CB8AC3E}">
        <p14:creationId xmlns:p14="http://schemas.microsoft.com/office/powerpoint/2010/main" val="868101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74B2F4-7792-1246-838F-45B4C6A69F58}" type="slidenum">
              <a:rPr lang="en-US" smtClean="0"/>
              <a:t>10</a:t>
            </a:fld>
            <a:endParaRPr lang="en-US"/>
          </a:p>
        </p:txBody>
      </p:sp>
    </p:spTree>
    <p:extLst>
      <p:ext uri="{BB962C8B-B14F-4D97-AF65-F5344CB8AC3E}">
        <p14:creationId xmlns:p14="http://schemas.microsoft.com/office/powerpoint/2010/main" val="11044807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C2EF6676-1575-6B42-858E-083B05B8E443}" type="datetime1">
              <a:rPr lang="en-CA" smtClean="0"/>
              <a:t>2020-02-20</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A814F122-40C1-004A-AD90-4119EFAE89A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031DC9-F65C-9644-82CC-AC96D62814C8}" type="datetime1">
              <a:rPr lang="en-CA" smtClean="0"/>
              <a:t>2020-02-20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329D98-C3B6-F445-A27B-3F3F8E2C1777}" type="datetime1">
              <a:rPr lang="en-CA" smtClean="0"/>
              <a:t>2020-02-20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EC7AFD-C22E-A64C-86C0-00456186B944}" type="datetime1">
              <a:rPr lang="en-CA" smtClean="0"/>
              <a:t>2020-02-20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9F16E7-A97A-1A40-984E-75B921D1BDC7}" type="datetime1">
              <a:rPr lang="en-CA" smtClean="0"/>
              <a:t>2020-02-20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6B8A74-2469-B34D-81A5-412F24AB2368}" type="datetime1">
              <a:rPr lang="en-CA" smtClean="0"/>
              <a:t>2020-02-20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80A948-09DA-EB41-B7F1-C52C066714FE}" type="datetime1">
              <a:rPr lang="en-CA" smtClean="0"/>
              <a:t>2020-02-20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5916C4-87CA-E04C-8534-FD28B85E5318}" type="datetime1">
              <a:rPr lang="en-CA" smtClean="0"/>
              <a:t>2020-02-20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F122-40C1-004A-AD90-4119EFAE89A8}"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B3F9F-FFC8-EB4B-8FDA-44ADEF5FDB63}" type="datetime1">
              <a:rPr lang="en-CA" smtClean="0"/>
              <a:t>2020-02-20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F754C0-12B1-EF48-BE1D-AB00CE6CB724}" type="datetime1">
              <a:rPr lang="en-CA" smtClean="0"/>
              <a:t>2020-02-20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F56C1F-96A3-E94C-84A1-FCBE8C058C8E}" type="datetime1">
              <a:rPr lang="en-CA" smtClean="0"/>
              <a:t>2020-02-20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E15DCD-8C42-C54A-8987-D9AFCA7287EA}" type="datetime1">
              <a:rPr lang="en-CA" smtClean="0"/>
              <a:t>2020-02-20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8604E9-D3A3-7146-A857-31E97818BCFF}" type="datetime1">
              <a:rPr lang="en-CA" smtClean="0"/>
              <a:t>2020-02-20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4B9D15-0842-E14A-82FA-0DE96F33BD31}" type="datetime1">
              <a:rPr lang="en-CA" smtClean="0"/>
              <a:t>2020-02-20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4D3D6AF3-454E-4646-8AF6-B812B7B0FE08}" type="datetime1">
              <a:rPr lang="en-CA" smtClean="0"/>
              <a:t>2020-02-20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E4FBE0-3ADF-5044-85AB-53BECA33CFD7}" type="datetime1">
              <a:rPr lang="en-CA" smtClean="0"/>
              <a:t>2020-02-20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DA3327-35BF-A742-887F-B6A787FD65FE}" type="datetime1">
              <a:rPr lang="en-CA" smtClean="0"/>
              <a:t>2020-02-20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D77FC4D-E760-924A-8E35-F42849D0468B}" type="datetime1">
              <a:rPr lang="en-CA" smtClean="0"/>
              <a:t>2020-02-20</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814F122-40C1-004A-AD90-4119EFAE89A8}" type="slidenum">
              <a:rPr lang="en-US" smtClean="0"/>
              <a:t>‹#›</a:t>
            </a:fld>
            <a:endParaRPr lang="en-US"/>
          </a:p>
        </p:txBody>
      </p:sp>
    </p:spTree>
    <p:extLst>
      <p:ext uri="{BB962C8B-B14F-4D97-AF65-F5344CB8AC3E}">
        <p14:creationId xmlns:p14="http://schemas.microsoft.com/office/powerpoint/2010/main" val="92252910"/>
      </p:ext>
    </p:extLst>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 id="2147483902" r:id="rId14"/>
    <p:sldLayoutId id="2147483903" r:id="rId15"/>
    <p:sldLayoutId id="2147483904" r:id="rId16"/>
    <p:sldLayoutId id="2147483905"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2387600"/>
          </a:xfrm>
        </p:spPr>
        <p:txBody>
          <a:bodyPr>
            <a:normAutofit/>
          </a:bodyPr>
          <a:lstStyle/>
          <a:p>
            <a:pPr algn="ctr"/>
            <a:r>
              <a:rPr lang="en-US" sz="7200" b="1" dirty="0"/>
              <a:t>PIPSC NAV CANADA Group </a:t>
            </a:r>
          </a:p>
        </p:txBody>
      </p:sp>
      <p:sp>
        <p:nvSpPr>
          <p:cNvPr id="3" name="Subtitle 2"/>
          <p:cNvSpPr>
            <a:spLocks noGrp="1"/>
          </p:cNvSpPr>
          <p:nvPr>
            <p:ph type="subTitle" idx="1"/>
          </p:nvPr>
        </p:nvSpPr>
        <p:spPr>
          <a:xfrm>
            <a:off x="1524000" y="2716105"/>
            <a:ext cx="9144000" cy="1655762"/>
          </a:xfrm>
        </p:spPr>
        <p:txBody>
          <a:bodyPr>
            <a:normAutofit fontScale="92500"/>
          </a:bodyPr>
          <a:lstStyle/>
          <a:p>
            <a:pPr algn="ctr"/>
            <a:r>
              <a:rPr lang="en-US" sz="3600" b="1" dirty="0"/>
              <a:t>Tentative Agreement Information Session</a:t>
            </a:r>
          </a:p>
          <a:p>
            <a:pPr algn="ctr"/>
            <a:r>
              <a:rPr lang="en-US" sz="3600" b="1" dirty="0"/>
              <a:t>February 2020</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7784" y="4700372"/>
            <a:ext cx="7920680" cy="1980171"/>
          </a:xfrm>
          <a:prstGeom prst="rect">
            <a:avLst/>
          </a:prstGeom>
          <a:effectLst>
            <a:softEdge rad="127000"/>
          </a:effectLst>
        </p:spPr>
      </p:pic>
      <p:sp>
        <p:nvSpPr>
          <p:cNvPr id="6" name="Slide Number Placeholder 5"/>
          <p:cNvSpPr>
            <a:spLocks noGrp="1"/>
          </p:cNvSpPr>
          <p:nvPr>
            <p:ph type="sldNum" sz="quarter" idx="12"/>
          </p:nvPr>
        </p:nvSpPr>
        <p:spPr/>
        <p:txBody>
          <a:bodyPr/>
          <a:lstStyle/>
          <a:p>
            <a:fld id="{A814F122-40C1-004A-AD90-4119EFAE89A8}" type="slidenum">
              <a:rPr lang="en-US" smtClean="0"/>
              <a:t>1</a:t>
            </a:fld>
            <a:endParaRPr lang="en-US"/>
          </a:p>
        </p:txBody>
      </p:sp>
    </p:spTree>
    <p:extLst>
      <p:ext uri="{BB962C8B-B14F-4D97-AF65-F5344CB8AC3E}">
        <p14:creationId xmlns:p14="http://schemas.microsoft.com/office/powerpoint/2010/main" val="1943402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6" name="Slide Number Placeholder 5"/>
          <p:cNvSpPr>
            <a:spLocks noGrp="1"/>
          </p:cNvSpPr>
          <p:nvPr>
            <p:ph type="sldNum" sz="quarter" idx="12"/>
          </p:nvPr>
        </p:nvSpPr>
        <p:spPr/>
        <p:txBody>
          <a:bodyPr/>
          <a:lstStyle/>
          <a:p>
            <a:fld id="{A814F122-40C1-004A-AD90-4119EFAE89A8}" type="slidenum">
              <a:rPr lang="en-US" smtClean="0"/>
              <a:t>10</a:t>
            </a:fld>
            <a:endParaRPr lang="en-US"/>
          </a:p>
        </p:txBody>
      </p:sp>
      <p:sp>
        <p:nvSpPr>
          <p:cNvPr id="3" name="Rectangle 2">
            <a:extLst>
              <a:ext uri="{FF2B5EF4-FFF2-40B4-BE49-F238E27FC236}">
                <a16:creationId xmlns:a16="http://schemas.microsoft.com/office/drawing/2014/main" xmlns="" id="{CCCA87A3-2FDC-EA44-9454-532E403C8D71}"/>
              </a:ext>
            </a:extLst>
          </p:cNvPr>
          <p:cNvSpPr/>
          <p:nvPr/>
        </p:nvSpPr>
        <p:spPr>
          <a:xfrm>
            <a:off x="2913888" y="1888143"/>
            <a:ext cx="6096000" cy="2543325"/>
          </a:xfrm>
          <a:prstGeom prst="rect">
            <a:avLst/>
          </a:prstGeom>
        </p:spPr>
        <p:txBody>
          <a:bodyPr>
            <a:spAutoFit/>
          </a:bodyPr>
          <a:lstStyle/>
          <a:p>
            <a:pPr lvl="0" algn="ctr">
              <a:lnSpc>
                <a:spcPct val="150000"/>
              </a:lnSpc>
              <a:spcAft>
                <a:spcPts val="1000"/>
              </a:spcAft>
              <a:tabLst>
                <a:tab pos="228600" algn="l"/>
              </a:tabLst>
            </a:pPr>
            <a:r>
              <a:rPr lang="en-CA" sz="2800" u="sng" cap="all" dirty="0">
                <a:latin typeface="Arial" panose="020B0604020202020204" pitchFamily="34" charset="0"/>
                <a:ea typeface="Calibri" panose="020F0502020204030204" pitchFamily="34" charset="0"/>
              </a:rPr>
              <a:t>Article 23 No discrimination</a:t>
            </a:r>
            <a:endParaRPr lang="en-CA" sz="2800" dirty="0">
              <a:latin typeface="Times New Roman" panose="02020603050405020304" pitchFamily="18" charset="0"/>
              <a:ea typeface="Times New Roman" panose="02020603050405020304" pitchFamily="18" charset="0"/>
            </a:endParaRPr>
          </a:p>
          <a:p>
            <a:pPr marL="228600">
              <a:lnSpc>
                <a:spcPct val="150000"/>
              </a:lnSpc>
              <a:spcAft>
                <a:spcPts val="1000"/>
              </a:spcAft>
            </a:pPr>
            <a:r>
              <a:rPr lang="en-CA" sz="2400" dirty="0">
                <a:latin typeface="Arial" panose="020B0604020202020204" pitchFamily="34" charset="0"/>
                <a:ea typeface="Calibri" panose="020F0502020204030204" pitchFamily="34" charset="0"/>
              </a:rPr>
              <a:t>Addition </a:t>
            </a:r>
            <a:r>
              <a:rPr lang="en-CA" sz="2400" dirty="0">
                <a:latin typeface="Arial" panose="020B0604020202020204" pitchFamily="34" charset="0"/>
              </a:rPr>
              <a:t>of</a:t>
            </a:r>
            <a:r>
              <a:rPr lang="en-CA" sz="2400" dirty="0">
                <a:latin typeface="Arial" panose="020B0604020202020204" pitchFamily="34" charset="0"/>
                <a:ea typeface="Calibri" panose="020F0502020204030204" pitchFamily="34" charset="0"/>
              </a:rPr>
              <a:t> gender identity, gender expression, and genetic characteristics to the list of enumerated grounds</a:t>
            </a:r>
            <a:r>
              <a:rPr lang="en-CA" sz="2800" dirty="0">
                <a:latin typeface="Arial" panose="020B0604020202020204" pitchFamily="34" charset="0"/>
                <a:ea typeface="Calibri" panose="020F0502020204030204" pitchFamily="34" charset="0"/>
              </a:rPr>
              <a:t>.</a:t>
            </a:r>
            <a:endParaRPr lang="en-CA"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57029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8" name="Slide Number Placeholder 7"/>
          <p:cNvSpPr>
            <a:spLocks noGrp="1"/>
          </p:cNvSpPr>
          <p:nvPr>
            <p:ph type="sldNum" sz="quarter" idx="12"/>
          </p:nvPr>
        </p:nvSpPr>
        <p:spPr/>
        <p:txBody>
          <a:bodyPr/>
          <a:lstStyle/>
          <a:p>
            <a:fld id="{A814F122-40C1-004A-AD90-4119EFAE89A8}" type="slidenum">
              <a:rPr lang="en-US" smtClean="0"/>
              <a:t>11</a:t>
            </a:fld>
            <a:endParaRPr lang="en-US"/>
          </a:p>
        </p:txBody>
      </p:sp>
      <p:sp>
        <p:nvSpPr>
          <p:cNvPr id="2" name="Rectangle 1">
            <a:extLst>
              <a:ext uri="{FF2B5EF4-FFF2-40B4-BE49-F238E27FC236}">
                <a16:creationId xmlns:a16="http://schemas.microsoft.com/office/drawing/2014/main" xmlns="" id="{56DCB7BA-150D-1446-B202-E7C2FE59D9B8}"/>
              </a:ext>
            </a:extLst>
          </p:cNvPr>
          <p:cNvSpPr/>
          <p:nvPr/>
        </p:nvSpPr>
        <p:spPr>
          <a:xfrm>
            <a:off x="2060447" y="976184"/>
            <a:ext cx="8756779" cy="4133632"/>
          </a:xfrm>
          <a:prstGeom prst="rect">
            <a:avLst/>
          </a:prstGeom>
        </p:spPr>
        <p:txBody>
          <a:bodyPr wrap="square">
            <a:spAutoFit/>
          </a:bodyPr>
          <a:lstStyle/>
          <a:p>
            <a:pPr lvl="0" algn="ctr">
              <a:lnSpc>
                <a:spcPct val="150000"/>
              </a:lnSpc>
              <a:spcAft>
                <a:spcPts val="1000"/>
              </a:spcAft>
              <a:tabLst>
                <a:tab pos="228600" algn="l"/>
              </a:tabLst>
            </a:pPr>
            <a:r>
              <a:rPr lang="en-CA" sz="2800" u="sng" cap="all" dirty="0">
                <a:latin typeface="Calibri" panose="020F0502020204030204" pitchFamily="34" charset="0"/>
                <a:ea typeface="Calibri" panose="020F0502020204030204" pitchFamily="34" charset="0"/>
                <a:cs typeface="Calibri" panose="020F0502020204030204" pitchFamily="34" charset="0"/>
              </a:rPr>
              <a:t>30.02 BEREAVEMENT LEAVE WITH PAY</a:t>
            </a:r>
            <a:endParaRPr lang="en-CA" sz="2800" dirty="0">
              <a:latin typeface="Calibri" panose="020F0502020204030204" pitchFamily="34" charset="0"/>
              <a:ea typeface="Times New Roman" panose="02020603050405020304" pitchFamily="18" charset="0"/>
              <a:cs typeface="Calibri" panose="020F0502020204030204" pitchFamily="34" charset="0"/>
            </a:endParaRPr>
          </a:p>
          <a:p>
            <a:pPr marL="226695" indent="1905" algn="just">
              <a:lnSpc>
                <a:spcPct val="150000"/>
              </a:lnSpc>
              <a:spcAft>
                <a:spcPts val="1000"/>
              </a:spcAft>
            </a:pPr>
            <a:r>
              <a:rPr lang="en-CA" sz="2400" cap="all" dirty="0">
                <a:latin typeface="Calibri" panose="020F0502020204030204" pitchFamily="34" charset="0"/>
                <a:ea typeface="Calibri" panose="020F0502020204030204" pitchFamily="34" charset="0"/>
                <a:cs typeface="Calibri" panose="020F0502020204030204" pitchFamily="34" charset="0"/>
              </a:rPr>
              <a:t>NAV CANADA </a:t>
            </a:r>
            <a:r>
              <a:rPr lang="en-CA" sz="2400" dirty="0">
                <a:latin typeface="Calibri" panose="020F0502020204030204" pitchFamily="34" charset="0"/>
                <a:ea typeface="Calibri" panose="020F0502020204030204" pitchFamily="34" charset="0"/>
                <a:cs typeface="Calibri" panose="020F0502020204030204" pitchFamily="34" charset="0"/>
              </a:rPr>
              <a:t>and PIPSC updated the definition of family under this clause to replicate the definition under the Canada Labour Code. Updates were made regarding the time period under which this leave must be taken. The leave may now be split into one or two periods starting when the death occurs and ending six weeks after the burial or memorial service occurs</a:t>
            </a:r>
            <a:endParaRPr lang="en-CA" sz="2400"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523952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3" name="Slide Number Placeholder 2"/>
          <p:cNvSpPr>
            <a:spLocks noGrp="1"/>
          </p:cNvSpPr>
          <p:nvPr>
            <p:ph type="sldNum" sz="quarter" idx="12"/>
          </p:nvPr>
        </p:nvSpPr>
        <p:spPr/>
        <p:txBody>
          <a:bodyPr/>
          <a:lstStyle/>
          <a:p>
            <a:fld id="{A814F122-40C1-004A-AD90-4119EFAE89A8}" type="slidenum">
              <a:rPr lang="en-US" smtClean="0"/>
              <a:t>12</a:t>
            </a:fld>
            <a:endParaRPr lang="en-US"/>
          </a:p>
        </p:txBody>
      </p:sp>
      <p:sp>
        <p:nvSpPr>
          <p:cNvPr id="4" name="TextBox 3">
            <a:extLst>
              <a:ext uri="{FF2B5EF4-FFF2-40B4-BE49-F238E27FC236}">
                <a16:creationId xmlns:a16="http://schemas.microsoft.com/office/drawing/2014/main" xmlns="" id="{22C4B592-5FE4-B542-8AC5-3BFDFEA860D9}"/>
              </a:ext>
            </a:extLst>
          </p:cNvPr>
          <p:cNvSpPr txBox="1"/>
          <p:nvPr/>
        </p:nvSpPr>
        <p:spPr>
          <a:xfrm>
            <a:off x="391272" y="2225843"/>
            <a:ext cx="11032632" cy="2646878"/>
          </a:xfrm>
          <a:prstGeom prst="rect">
            <a:avLst/>
          </a:prstGeom>
          <a:noFill/>
        </p:spPr>
        <p:txBody>
          <a:bodyPr wrap="square" rtlCol="0">
            <a:spAutoFit/>
          </a:bodyPr>
          <a:lstStyle/>
          <a:p>
            <a:pPr lvl="0" algn="ctr"/>
            <a:r>
              <a:rPr lang="en-CA" sz="2800" u="sng" dirty="0"/>
              <a:t>Article 30.06 PARENTAL LEAVE WITHOUT PAY</a:t>
            </a:r>
          </a:p>
          <a:p>
            <a:pPr lvl="0" algn="ctr"/>
            <a:endParaRPr lang="en-CA" dirty="0"/>
          </a:p>
          <a:p>
            <a:r>
              <a:rPr lang="en-CA" sz="2400" dirty="0"/>
              <a:t>Leave entitlements updated to ensure alignment with the Canada Labour Code </a:t>
            </a:r>
          </a:p>
          <a:p>
            <a:endParaRPr lang="en-CA" sz="2400" dirty="0"/>
          </a:p>
          <a:p>
            <a:r>
              <a:rPr lang="en-CA" sz="2400" dirty="0"/>
              <a:t>Increase entitlement from 37 to 63 weeks </a:t>
            </a:r>
          </a:p>
          <a:p>
            <a:endParaRPr lang="en-CA" sz="2400" dirty="0"/>
          </a:p>
          <a:p>
            <a:r>
              <a:rPr lang="en-CA" sz="2400" dirty="0"/>
              <a:t>Combined leave for two parents increased to a total of 71 from 37</a:t>
            </a:r>
            <a:endParaRPr lang="en-US" sz="2400" dirty="0"/>
          </a:p>
        </p:txBody>
      </p:sp>
    </p:spTree>
    <p:extLst>
      <p:ext uri="{BB962C8B-B14F-4D97-AF65-F5344CB8AC3E}">
        <p14:creationId xmlns:p14="http://schemas.microsoft.com/office/powerpoint/2010/main" val="4011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3" name="Slide Number Placeholder 2"/>
          <p:cNvSpPr>
            <a:spLocks noGrp="1"/>
          </p:cNvSpPr>
          <p:nvPr>
            <p:ph type="sldNum" sz="quarter" idx="12"/>
          </p:nvPr>
        </p:nvSpPr>
        <p:spPr/>
        <p:txBody>
          <a:bodyPr/>
          <a:lstStyle/>
          <a:p>
            <a:fld id="{A814F122-40C1-004A-AD90-4119EFAE89A8}" type="slidenum">
              <a:rPr lang="en-US" smtClean="0"/>
              <a:t>13</a:t>
            </a:fld>
            <a:endParaRPr lang="en-US"/>
          </a:p>
        </p:txBody>
      </p:sp>
      <p:sp>
        <p:nvSpPr>
          <p:cNvPr id="2" name="TextBox 1">
            <a:extLst>
              <a:ext uri="{FF2B5EF4-FFF2-40B4-BE49-F238E27FC236}">
                <a16:creationId xmlns:a16="http://schemas.microsoft.com/office/drawing/2014/main" xmlns="" id="{03178761-FF28-3140-A7F3-A34BFA2F55B9}"/>
              </a:ext>
            </a:extLst>
          </p:cNvPr>
          <p:cNvSpPr txBox="1"/>
          <p:nvPr/>
        </p:nvSpPr>
        <p:spPr>
          <a:xfrm>
            <a:off x="1589006" y="1290703"/>
            <a:ext cx="9228221" cy="5355312"/>
          </a:xfrm>
          <a:prstGeom prst="rect">
            <a:avLst/>
          </a:prstGeom>
          <a:noFill/>
        </p:spPr>
        <p:txBody>
          <a:bodyPr wrap="square" rtlCol="0">
            <a:spAutoFit/>
          </a:bodyPr>
          <a:lstStyle/>
          <a:p>
            <a:pPr lvl="0" algn="ctr"/>
            <a:r>
              <a:rPr lang="en-CA" sz="2800" u="sng" dirty="0"/>
              <a:t>Article 30.08 LEAVE WITH PAY FOR PERSONAL AND FAMILY RELATED RESPONSIBILITIES</a:t>
            </a:r>
            <a:endParaRPr lang="en-CA" sz="2800" dirty="0"/>
          </a:p>
          <a:p>
            <a:endParaRPr lang="en-CA" sz="2800" dirty="0"/>
          </a:p>
          <a:p>
            <a:r>
              <a:rPr lang="en-CA" sz="2400" dirty="0"/>
              <a:t>We updated the title of the provision to Personal Leave to reflect the enhancements made under the Canada Labour Code effective September 1, 2019. </a:t>
            </a:r>
          </a:p>
          <a:p>
            <a:endParaRPr lang="en-CA" sz="2400" dirty="0"/>
          </a:p>
          <a:p>
            <a:r>
              <a:rPr lang="en-CA" sz="2400" dirty="0"/>
              <a:t>The definition of family in this clause was also updated to replicate the definition under the Canada Labour Code. </a:t>
            </a:r>
          </a:p>
          <a:p>
            <a:endParaRPr lang="en-CA" sz="2400" dirty="0"/>
          </a:p>
          <a:p>
            <a:r>
              <a:rPr lang="en-CA" sz="2400" dirty="0"/>
              <a:t>The leave year has been changed to the calendar year.  Talks are currently underway to determine the best way forward to implement this change</a:t>
            </a:r>
          </a:p>
          <a:p>
            <a:endParaRPr lang="en-US" dirty="0"/>
          </a:p>
        </p:txBody>
      </p:sp>
    </p:spTree>
    <p:extLst>
      <p:ext uri="{BB962C8B-B14F-4D97-AF65-F5344CB8AC3E}">
        <p14:creationId xmlns:p14="http://schemas.microsoft.com/office/powerpoint/2010/main" val="936088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7" name="Slide Number Placeholder 6"/>
          <p:cNvSpPr>
            <a:spLocks noGrp="1"/>
          </p:cNvSpPr>
          <p:nvPr>
            <p:ph type="sldNum" sz="quarter" idx="12"/>
          </p:nvPr>
        </p:nvSpPr>
        <p:spPr/>
        <p:txBody>
          <a:bodyPr/>
          <a:lstStyle/>
          <a:p>
            <a:fld id="{A814F122-40C1-004A-AD90-4119EFAE89A8}" type="slidenum">
              <a:rPr lang="en-US" smtClean="0"/>
              <a:t>14</a:t>
            </a:fld>
            <a:endParaRPr lang="en-US"/>
          </a:p>
        </p:txBody>
      </p:sp>
      <p:sp>
        <p:nvSpPr>
          <p:cNvPr id="2" name="Rectangle 1">
            <a:extLst>
              <a:ext uri="{FF2B5EF4-FFF2-40B4-BE49-F238E27FC236}">
                <a16:creationId xmlns:a16="http://schemas.microsoft.com/office/drawing/2014/main" xmlns="" id="{8849EE39-0EE4-984C-B38F-6852F1265B4F}"/>
              </a:ext>
            </a:extLst>
          </p:cNvPr>
          <p:cNvSpPr/>
          <p:nvPr/>
        </p:nvSpPr>
        <p:spPr>
          <a:xfrm>
            <a:off x="2407920" y="2024906"/>
            <a:ext cx="8004048" cy="2344231"/>
          </a:xfrm>
          <a:prstGeom prst="rect">
            <a:avLst/>
          </a:prstGeom>
        </p:spPr>
        <p:txBody>
          <a:bodyPr wrap="square">
            <a:spAutoFit/>
          </a:bodyPr>
          <a:lstStyle/>
          <a:p>
            <a:pPr lvl="0" algn="ctr">
              <a:lnSpc>
                <a:spcPct val="150000"/>
              </a:lnSpc>
              <a:spcAft>
                <a:spcPts val="1000"/>
              </a:spcAft>
              <a:tabLst>
                <a:tab pos="228600" algn="l"/>
              </a:tabLst>
            </a:pPr>
            <a:r>
              <a:rPr lang="en-CA" u="sng" cap="all" dirty="0">
                <a:latin typeface="Arial" panose="020B0604020202020204" pitchFamily="34" charset="0"/>
                <a:ea typeface="Calibri" panose="020F0502020204030204" pitchFamily="34" charset="0"/>
              </a:rPr>
              <a:t> </a:t>
            </a:r>
            <a:r>
              <a:rPr lang="en-CA" sz="2800" u="sng" cap="all" dirty="0">
                <a:latin typeface="Arial" panose="020B0604020202020204" pitchFamily="34" charset="0"/>
                <a:ea typeface="Calibri" panose="020F0502020204030204" pitchFamily="34" charset="0"/>
              </a:rPr>
              <a:t>Article 30.16 critical illness Leave</a:t>
            </a:r>
            <a:endParaRPr lang="en-CA" sz="2800" dirty="0">
              <a:latin typeface="Times New Roman" panose="02020603050405020304" pitchFamily="18" charset="0"/>
              <a:ea typeface="Times New Roman" panose="02020603050405020304" pitchFamily="18" charset="0"/>
            </a:endParaRPr>
          </a:p>
          <a:p>
            <a:endParaRPr lang="en-US" sz="2400" dirty="0">
              <a:latin typeface="Arial" panose="020B0604020202020204" pitchFamily="34" charset="0"/>
              <a:ea typeface="Times New Roman" panose="02020603050405020304" pitchFamily="18" charset="0"/>
            </a:endParaRPr>
          </a:p>
          <a:p>
            <a:r>
              <a:rPr lang="en-US" sz="2400" dirty="0">
                <a:latin typeface="Arial" panose="020B0604020202020204" pitchFamily="34" charset="0"/>
                <a:ea typeface="Times New Roman" panose="02020603050405020304" pitchFamily="18" charset="0"/>
              </a:rPr>
              <a:t>The six (6) month continuous service requirement is removed to reflect the Canada </a:t>
            </a:r>
            <a:r>
              <a:rPr lang="en-US" sz="2400" dirty="0" err="1">
                <a:latin typeface="Arial" panose="020B0604020202020204" pitchFamily="34" charset="0"/>
                <a:ea typeface="Times New Roman" panose="02020603050405020304" pitchFamily="18" charset="0"/>
              </a:rPr>
              <a:t>Labour</a:t>
            </a:r>
            <a:r>
              <a:rPr lang="en-US" sz="2400" dirty="0">
                <a:latin typeface="Arial" panose="020B0604020202020204" pitchFamily="34" charset="0"/>
                <a:ea typeface="Times New Roman" panose="02020603050405020304" pitchFamily="18" charset="0"/>
              </a:rPr>
              <a:t> Code entitlements effective September 1, 2019</a:t>
            </a:r>
            <a:r>
              <a:rPr lang="en-CA" sz="2400" dirty="0"/>
              <a:t> </a:t>
            </a:r>
            <a:endParaRPr lang="en-US" sz="2400" dirty="0"/>
          </a:p>
        </p:txBody>
      </p:sp>
    </p:spTree>
    <p:extLst>
      <p:ext uri="{BB962C8B-B14F-4D97-AF65-F5344CB8AC3E}">
        <p14:creationId xmlns:p14="http://schemas.microsoft.com/office/powerpoint/2010/main" val="1683502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3" name="Slide Number Placeholder 2"/>
          <p:cNvSpPr>
            <a:spLocks noGrp="1"/>
          </p:cNvSpPr>
          <p:nvPr>
            <p:ph type="sldNum" sz="quarter" idx="12"/>
          </p:nvPr>
        </p:nvSpPr>
        <p:spPr/>
        <p:txBody>
          <a:bodyPr/>
          <a:lstStyle/>
          <a:p>
            <a:fld id="{A814F122-40C1-004A-AD90-4119EFAE89A8}" type="slidenum">
              <a:rPr lang="en-US" smtClean="0"/>
              <a:t>15</a:t>
            </a:fld>
            <a:endParaRPr lang="en-US"/>
          </a:p>
        </p:txBody>
      </p:sp>
      <p:sp>
        <p:nvSpPr>
          <p:cNvPr id="4" name="TextBox 3">
            <a:extLst>
              <a:ext uri="{FF2B5EF4-FFF2-40B4-BE49-F238E27FC236}">
                <a16:creationId xmlns:a16="http://schemas.microsoft.com/office/drawing/2014/main" xmlns="" id="{B8A70D8C-5EDA-784C-9AB2-08B6F8CFFA11}"/>
              </a:ext>
            </a:extLst>
          </p:cNvPr>
          <p:cNvSpPr txBox="1"/>
          <p:nvPr/>
        </p:nvSpPr>
        <p:spPr>
          <a:xfrm>
            <a:off x="793667" y="2113808"/>
            <a:ext cx="10604666" cy="3016210"/>
          </a:xfrm>
          <a:prstGeom prst="rect">
            <a:avLst/>
          </a:prstGeom>
          <a:noFill/>
        </p:spPr>
        <p:txBody>
          <a:bodyPr wrap="square" rtlCol="0">
            <a:spAutoFit/>
          </a:bodyPr>
          <a:lstStyle/>
          <a:p>
            <a:pPr lvl="0" algn="ctr"/>
            <a:r>
              <a:rPr lang="en-CA" sz="2800" b="1" cap="all" dirty="0"/>
              <a:t>NEW Article 30.18 family violence leave</a:t>
            </a:r>
          </a:p>
          <a:p>
            <a:pPr lvl="0"/>
            <a:endParaRPr lang="en-CA" dirty="0"/>
          </a:p>
          <a:p>
            <a:r>
              <a:rPr lang="en-US" sz="2400" dirty="0"/>
              <a:t>Employees experiencing family violence, and who have been employed for at least three (3) months, will be able to access up to five (5) days of paid leave and up to five (5) days of unpaid leave, which the employee may choose to take intermittently or in one continuous period. This leave will be available once per calendar year. Upon request of an employee, and </a:t>
            </a:r>
            <a:r>
              <a:rPr lang="en-US" sz="2400" b="1" dirty="0"/>
              <a:t>at the discretion of NAV CANADA, additional leave may be granted under this clause</a:t>
            </a:r>
            <a:r>
              <a:rPr lang="en-CA" sz="2400" b="1" dirty="0"/>
              <a:t> </a:t>
            </a:r>
            <a:endParaRPr lang="en-US" sz="2400" b="1" dirty="0"/>
          </a:p>
        </p:txBody>
      </p:sp>
    </p:spTree>
    <p:extLst>
      <p:ext uri="{BB962C8B-B14F-4D97-AF65-F5344CB8AC3E}">
        <p14:creationId xmlns:p14="http://schemas.microsoft.com/office/powerpoint/2010/main" val="2145335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3" name="Slide Number Placeholder 2"/>
          <p:cNvSpPr>
            <a:spLocks noGrp="1"/>
          </p:cNvSpPr>
          <p:nvPr>
            <p:ph type="sldNum" sz="quarter" idx="12"/>
          </p:nvPr>
        </p:nvSpPr>
        <p:spPr/>
        <p:txBody>
          <a:bodyPr/>
          <a:lstStyle/>
          <a:p>
            <a:fld id="{A814F122-40C1-004A-AD90-4119EFAE89A8}" type="slidenum">
              <a:rPr lang="en-US" smtClean="0"/>
              <a:t>16</a:t>
            </a:fld>
            <a:endParaRPr lang="en-US"/>
          </a:p>
        </p:txBody>
      </p:sp>
      <p:sp>
        <p:nvSpPr>
          <p:cNvPr id="4" name="TextBox 3">
            <a:extLst>
              <a:ext uri="{FF2B5EF4-FFF2-40B4-BE49-F238E27FC236}">
                <a16:creationId xmlns:a16="http://schemas.microsoft.com/office/drawing/2014/main" xmlns="" id="{10E7024E-46A0-2E47-9555-1DFEC40F9288}"/>
              </a:ext>
            </a:extLst>
          </p:cNvPr>
          <p:cNvSpPr txBox="1"/>
          <p:nvPr/>
        </p:nvSpPr>
        <p:spPr>
          <a:xfrm>
            <a:off x="1387593" y="976184"/>
            <a:ext cx="10060695" cy="5755422"/>
          </a:xfrm>
          <a:prstGeom prst="rect">
            <a:avLst/>
          </a:prstGeom>
          <a:noFill/>
        </p:spPr>
        <p:txBody>
          <a:bodyPr wrap="square" rtlCol="0">
            <a:spAutoFit/>
          </a:bodyPr>
          <a:lstStyle/>
          <a:p>
            <a:pPr lvl="0" algn="ctr"/>
            <a:r>
              <a:rPr lang="en-CA" sz="2800" b="1" u="sng" dirty="0"/>
              <a:t>Incorporated LOU – 5-17 into an Article in the collective agreement </a:t>
            </a:r>
          </a:p>
          <a:p>
            <a:pPr lvl="0"/>
            <a:endParaRPr lang="en-CA" u="sng" dirty="0"/>
          </a:p>
          <a:p>
            <a:pPr lvl="0"/>
            <a:endParaRPr lang="en-CA" u="sng" dirty="0"/>
          </a:p>
          <a:p>
            <a:r>
              <a:rPr lang="en-US" sz="2200" dirty="0"/>
              <a:t>32.06 Reduced Work Week</a:t>
            </a:r>
            <a:endParaRPr lang="en-CA" sz="2200" dirty="0"/>
          </a:p>
          <a:p>
            <a:r>
              <a:rPr lang="en-US" sz="2200" dirty="0"/>
              <a:t> </a:t>
            </a:r>
            <a:endParaRPr lang="en-CA" sz="2200" dirty="0"/>
          </a:p>
          <a:p>
            <a:r>
              <a:rPr lang="en-US" sz="2200" dirty="0"/>
              <a:t>Upon the request of an employee and with the concurrence of NAV CANADA, an employee may request to work a reduced work week.  Terms and conditions applicable to employees under a reduced work week shall be</a:t>
            </a:r>
            <a:endParaRPr lang="en-CA" sz="2200" dirty="0"/>
          </a:p>
          <a:p>
            <a:r>
              <a:rPr lang="en-US" sz="2200" dirty="0"/>
              <a:t>determined by NAV CANADA and the union on a case by case basis.  A request for a reduced work week shall not be unreasonably denied.</a:t>
            </a:r>
            <a:endParaRPr lang="en-CA" sz="2200" dirty="0"/>
          </a:p>
          <a:p>
            <a:r>
              <a:rPr lang="en-US" sz="2200" dirty="0"/>
              <a:t> </a:t>
            </a:r>
            <a:endParaRPr lang="en-CA" sz="2200" dirty="0"/>
          </a:p>
          <a:p>
            <a:r>
              <a:rPr lang="en-US" sz="2200" dirty="0"/>
              <a:t>32.07* Flexible work arrangements, such as Flexible Daily Hours,  Reduced Work Week and Variable or Compressed Work Week, will be reviewed on a regular basis. If existing flexible</a:t>
            </a:r>
            <a:endParaRPr lang="en-CA" sz="2200" dirty="0"/>
          </a:p>
          <a:p>
            <a:r>
              <a:rPr lang="en-US" sz="2200" dirty="0"/>
              <a:t>working arrangements become inappropriate due to changes in the work</a:t>
            </a:r>
            <a:endParaRPr lang="en-CA" sz="2200" dirty="0"/>
          </a:p>
          <a:p>
            <a:r>
              <a:rPr lang="en-US" sz="2200" dirty="0"/>
              <a:t> </a:t>
            </a:r>
            <a:endParaRPr lang="en-CA" sz="2200" dirty="0"/>
          </a:p>
          <a:p>
            <a:pPr lvl="0"/>
            <a:endParaRPr lang="en-US" dirty="0"/>
          </a:p>
        </p:txBody>
      </p:sp>
    </p:spTree>
    <p:extLst>
      <p:ext uri="{BB962C8B-B14F-4D97-AF65-F5344CB8AC3E}">
        <p14:creationId xmlns:p14="http://schemas.microsoft.com/office/powerpoint/2010/main" val="371498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3" name="Slide Number Placeholder 2"/>
          <p:cNvSpPr>
            <a:spLocks noGrp="1"/>
          </p:cNvSpPr>
          <p:nvPr>
            <p:ph type="sldNum" sz="quarter" idx="12"/>
          </p:nvPr>
        </p:nvSpPr>
        <p:spPr/>
        <p:txBody>
          <a:bodyPr/>
          <a:lstStyle/>
          <a:p>
            <a:fld id="{A814F122-40C1-004A-AD90-4119EFAE89A8}" type="slidenum">
              <a:rPr lang="en-US" smtClean="0"/>
              <a:t>17</a:t>
            </a:fld>
            <a:endParaRPr lang="en-US"/>
          </a:p>
        </p:txBody>
      </p:sp>
      <p:sp>
        <p:nvSpPr>
          <p:cNvPr id="4" name="TextBox 3">
            <a:extLst>
              <a:ext uri="{FF2B5EF4-FFF2-40B4-BE49-F238E27FC236}">
                <a16:creationId xmlns:a16="http://schemas.microsoft.com/office/drawing/2014/main" xmlns="" id="{B24B64EC-D98A-894F-ABDC-978A69E16AB0}"/>
              </a:ext>
            </a:extLst>
          </p:cNvPr>
          <p:cNvSpPr txBox="1"/>
          <p:nvPr/>
        </p:nvSpPr>
        <p:spPr>
          <a:xfrm>
            <a:off x="601740" y="1225689"/>
            <a:ext cx="10703920" cy="4339650"/>
          </a:xfrm>
          <a:prstGeom prst="rect">
            <a:avLst/>
          </a:prstGeom>
          <a:noFill/>
        </p:spPr>
        <p:txBody>
          <a:bodyPr wrap="square" rtlCol="0">
            <a:spAutoFit/>
          </a:bodyPr>
          <a:lstStyle/>
          <a:p>
            <a:pPr algn="ctr"/>
            <a:r>
              <a:rPr lang="en-CA" sz="2400" b="1" cap="all" dirty="0">
                <a:latin typeface="Arial" panose="020B0604020202020204" pitchFamily="34" charset="0"/>
              </a:rPr>
              <a:t>Article 34  OVERTIME</a:t>
            </a:r>
            <a:endParaRPr lang="en-CA" sz="2400" b="1" dirty="0"/>
          </a:p>
          <a:p>
            <a:endParaRPr lang="en-CA" dirty="0"/>
          </a:p>
          <a:p>
            <a:r>
              <a:rPr lang="en-CA" sz="2400" dirty="0"/>
              <a:t>Compensatory Time Carry-Over:</a:t>
            </a:r>
          </a:p>
          <a:p>
            <a:r>
              <a:rPr lang="en-CA" sz="2400" dirty="0"/>
              <a:t>The parties have clarified the intent of the language at the bargaining table to ensure consistent application going forward. </a:t>
            </a:r>
            <a:endParaRPr lang="en-CA" sz="2400" dirty="0">
              <a:solidFill>
                <a:schemeClr val="bg1"/>
              </a:solidFill>
              <a:highlight>
                <a:srgbClr val="FFFF00"/>
              </a:highlight>
            </a:endParaRPr>
          </a:p>
          <a:p>
            <a:endParaRPr lang="en-CA" sz="2400" dirty="0"/>
          </a:p>
          <a:p>
            <a:r>
              <a:rPr lang="en-CA" sz="2400" dirty="0"/>
              <a:t>Compensatory Leave:</a:t>
            </a:r>
          </a:p>
          <a:p>
            <a:r>
              <a:rPr lang="en-CA" sz="2400" dirty="0"/>
              <a:t>Compensatory leave earned from January 1 to March 31 shall be carried forward until June 30 at which time any leave not used or scheduled will be paid out at the rate in which it was earned. </a:t>
            </a:r>
          </a:p>
          <a:p>
            <a:endParaRPr lang="en-CA" sz="2400" dirty="0"/>
          </a:p>
          <a:p>
            <a:endParaRPr lang="en-US" dirty="0"/>
          </a:p>
        </p:txBody>
      </p:sp>
    </p:spTree>
    <p:extLst>
      <p:ext uri="{BB962C8B-B14F-4D97-AF65-F5344CB8AC3E}">
        <p14:creationId xmlns:p14="http://schemas.microsoft.com/office/powerpoint/2010/main" val="1749971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3" name="Slide Number Placeholder 2"/>
          <p:cNvSpPr>
            <a:spLocks noGrp="1"/>
          </p:cNvSpPr>
          <p:nvPr>
            <p:ph type="sldNum" sz="quarter" idx="12"/>
          </p:nvPr>
        </p:nvSpPr>
        <p:spPr/>
        <p:txBody>
          <a:bodyPr/>
          <a:lstStyle/>
          <a:p>
            <a:fld id="{A814F122-40C1-004A-AD90-4119EFAE89A8}" type="slidenum">
              <a:rPr lang="en-US" smtClean="0"/>
              <a:t>18</a:t>
            </a:fld>
            <a:endParaRPr lang="en-US"/>
          </a:p>
        </p:txBody>
      </p:sp>
      <p:sp>
        <p:nvSpPr>
          <p:cNvPr id="4" name="TextBox 3">
            <a:extLst>
              <a:ext uri="{FF2B5EF4-FFF2-40B4-BE49-F238E27FC236}">
                <a16:creationId xmlns:a16="http://schemas.microsoft.com/office/drawing/2014/main" xmlns="" id="{B24B64EC-D98A-894F-ABDC-978A69E16AB0}"/>
              </a:ext>
            </a:extLst>
          </p:cNvPr>
          <p:cNvSpPr txBox="1"/>
          <p:nvPr/>
        </p:nvSpPr>
        <p:spPr>
          <a:xfrm>
            <a:off x="601740" y="1225689"/>
            <a:ext cx="10703920" cy="3600986"/>
          </a:xfrm>
          <a:prstGeom prst="rect">
            <a:avLst/>
          </a:prstGeom>
          <a:noFill/>
        </p:spPr>
        <p:txBody>
          <a:bodyPr wrap="square" rtlCol="0">
            <a:spAutoFit/>
          </a:bodyPr>
          <a:lstStyle/>
          <a:p>
            <a:pPr algn="ctr"/>
            <a:r>
              <a:rPr lang="en-CA" sz="2400" b="1" cap="all" dirty="0">
                <a:latin typeface="Arial" panose="020B0604020202020204" pitchFamily="34" charset="0"/>
              </a:rPr>
              <a:t>Article 34  OVERTIME continued….</a:t>
            </a:r>
            <a:endParaRPr lang="en-CA" sz="2400" b="1" dirty="0"/>
          </a:p>
          <a:p>
            <a:endParaRPr lang="en-CA" b="1" dirty="0"/>
          </a:p>
          <a:p>
            <a:endParaRPr lang="en-CA" sz="2400" dirty="0"/>
          </a:p>
          <a:p>
            <a:r>
              <a:rPr lang="en-CA" sz="2400" dirty="0"/>
              <a:t>Overtime Compensation:</a:t>
            </a:r>
            <a:endParaRPr lang="en-CA" sz="2400" dirty="0">
              <a:solidFill>
                <a:schemeClr val="bg1"/>
              </a:solidFill>
              <a:highlight>
                <a:srgbClr val="FFFF00"/>
              </a:highlight>
            </a:endParaRPr>
          </a:p>
          <a:p>
            <a:endParaRPr lang="en-CA" sz="2400" dirty="0"/>
          </a:p>
          <a:p>
            <a:r>
              <a:rPr lang="en-CA" sz="2400" dirty="0"/>
              <a:t>The parties have agreed for the purposes of the applicable paragraph 34.01 b) that the first day of rest (Saturday) will be considered to start immediately after midnight on Friday and end on midnight on Saturday and the second day of rest (Sunday) will start immediately after midnight on Saturday and end on midnight on Sunday</a:t>
            </a:r>
            <a:r>
              <a:rPr lang="en-CA" sz="2000" dirty="0"/>
              <a:t>.</a:t>
            </a:r>
          </a:p>
          <a:p>
            <a:endParaRPr lang="en-US" dirty="0"/>
          </a:p>
        </p:txBody>
      </p:sp>
    </p:spTree>
    <p:extLst>
      <p:ext uri="{BB962C8B-B14F-4D97-AF65-F5344CB8AC3E}">
        <p14:creationId xmlns:p14="http://schemas.microsoft.com/office/powerpoint/2010/main" val="3848915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3609" y="805496"/>
            <a:ext cx="10267353" cy="6186309"/>
          </a:xfrm>
          <a:prstGeom prst="rect">
            <a:avLst/>
          </a:prstGeom>
          <a:noFill/>
        </p:spPr>
        <p:txBody>
          <a:bodyPr wrap="square" rtlCol="0">
            <a:spAutoFit/>
          </a:bodyPr>
          <a:lstStyle/>
          <a:p>
            <a:r>
              <a:rPr lang="en-CA" dirty="0"/>
              <a:t> </a:t>
            </a:r>
          </a:p>
          <a:p>
            <a:r>
              <a:rPr lang="en-CA" dirty="0"/>
              <a:t> </a:t>
            </a:r>
          </a:p>
          <a:p>
            <a:r>
              <a:rPr lang="en-CA" dirty="0"/>
              <a:t> </a:t>
            </a:r>
          </a:p>
          <a:p>
            <a:r>
              <a:rPr lang="en-CA" sz="2400" b="1" dirty="0"/>
              <a:t>Article 34.09 -Equitable Allocation of Overtime</a:t>
            </a:r>
          </a:p>
          <a:p>
            <a:r>
              <a:rPr lang="en-CA" dirty="0"/>
              <a:t> </a:t>
            </a:r>
          </a:p>
          <a:p>
            <a:r>
              <a:rPr lang="en-CA" dirty="0"/>
              <a:t> This will serve notice that upon the ratification of the new collective agreement, Managers will be required to follow the provisions under article 34.09 of the collective agreement which requires them to make every reasonable effort to allocate overtime on an equitable basis among readily available qualified employees.  </a:t>
            </a:r>
          </a:p>
          <a:p>
            <a:endParaRPr lang="en-CA" dirty="0"/>
          </a:p>
          <a:p>
            <a:endParaRPr lang="en-CA" sz="2400" b="1" dirty="0"/>
          </a:p>
          <a:p>
            <a:r>
              <a:rPr lang="en-CA" sz="2400" b="1" dirty="0"/>
              <a:t>MAXIMUM HOURS OF WORK - CANADA LABOUR CODE </a:t>
            </a:r>
            <a:endParaRPr lang="en-CA" sz="2400" dirty="0"/>
          </a:p>
          <a:p>
            <a:endParaRPr lang="en-CA" dirty="0"/>
          </a:p>
          <a:p>
            <a:r>
              <a:rPr lang="en-CA" dirty="0"/>
              <a:t>This will serve as notice that, effective upon the ratification of the new collective agreement, NAV CANADA will produce the required reports for review by PIPSC every three months.  On request of the PIPSC NAV CANADA Group President, the Company agrees to meet to discuss the report. The parties may then meet under article 17 consultation to review areas of concern regarding equitable overtime distribution and make recommendations to remedy the situation.</a:t>
            </a:r>
          </a:p>
          <a:p>
            <a:r>
              <a:rPr lang="en-CA" dirty="0"/>
              <a:t> </a:t>
            </a:r>
          </a:p>
          <a:p>
            <a:r>
              <a:rPr lang="en-CA" b="1" dirty="0"/>
              <a:t> </a:t>
            </a:r>
            <a:endParaRPr lang="en-CA" dirty="0"/>
          </a:p>
          <a:p>
            <a:r>
              <a:rPr lang="en-CA" b="1" dirty="0"/>
              <a:t> </a:t>
            </a:r>
            <a:endParaRPr lang="en-CA" dirty="0"/>
          </a:p>
          <a:p>
            <a:r>
              <a:rPr lang="en-CA" b="1" dirty="0"/>
              <a:t> </a:t>
            </a:r>
            <a:endParaRPr lang="en-CA"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3" name="Slide Number Placeholder 2"/>
          <p:cNvSpPr>
            <a:spLocks noGrp="1"/>
          </p:cNvSpPr>
          <p:nvPr>
            <p:ph type="sldNum" sz="quarter" idx="12"/>
          </p:nvPr>
        </p:nvSpPr>
        <p:spPr/>
        <p:txBody>
          <a:bodyPr/>
          <a:lstStyle/>
          <a:p>
            <a:fld id="{A814F122-40C1-004A-AD90-4119EFAE89A8}" type="slidenum">
              <a:rPr lang="en-US" smtClean="0"/>
              <a:t>19</a:t>
            </a:fld>
            <a:endParaRPr lang="en-US"/>
          </a:p>
        </p:txBody>
      </p:sp>
    </p:spTree>
    <p:extLst>
      <p:ext uri="{BB962C8B-B14F-4D97-AF65-F5344CB8AC3E}">
        <p14:creationId xmlns:p14="http://schemas.microsoft.com/office/powerpoint/2010/main" val="1230773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86113" y="1420707"/>
            <a:ext cx="8479947" cy="3539430"/>
          </a:xfrm>
          <a:prstGeom prst="rect">
            <a:avLst/>
          </a:prstGeom>
          <a:noFill/>
        </p:spPr>
        <p:txBody>
          <a:bodyPr wrap="square" rtlCol="0">
            <a:spAutoFit/>
          </a:bodyPr>
          <a:lstStyle/>
          <a:p>
            <a:pPr algn="ctr"/>
            <a:r>
              <a:rPr lang="en-US" sz="2800" b="1" dirty="0"/>
              <a:t>The goal of our meeting </a:t>
            </a:r>
          </a:p>
          <a:p>
            <a:endParaRPr lang="en-US" sz="2800" dirty="0"/>
          </a:p>
          <a:p>
            <a:r>
              <a:rPr lang="en-US" sz="2800" dirty="0"/>
              <a:t>To provide you with information to assist you with your voting decision.</a:t>
            </a:r>
          </a:p>
          <a:p>
            <a:endParaRPr lang="en-US" sz="2800" dirty="0"/>
          </a:p>
          <a:p>
            <a:r>
              <a:rPr lang="en-US" sz="2800" dirty="0"/>
              <a:t>Considerations to factor should include all improvements made in our collective agreement (including monetary and nonmonetary)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2" name="Slide Number Placeholder 1"/>
          <p:cNvSpPr>
            <a:spLocks noGrp="1"/>
          </p:cNvSpPr>
          <p:nvPr>
            <p:ph type="sldNum" sz="quarter" idx="12"/>
          </p:nvPr>
        </p:nvSpPr>
        <p:spPr/>
        <p:txBody>
          <a:bodyPr/>
          <a:lstStyle/>
          <a:p>
            <a:fld id="{A814F122-40C1-004A-AD90-4119EFAE89A8}" type="slidenum">
              <a:rPr lang="en-US" smtClean="0"/>
              <a:t>2</a:t>
            </a:fld>
            <a:endParaRPr lang="en-US"/>
          </a:p>
        </p:txBody>
      </p:sp>
    </p:spTree>
    <p:extLst>
      <p:ext uri="{BB962C8B-B14F-4D97-AF65-F5344CB8AC3E}">
        <p14:creationId xmlns:p14="http://schemas.microsoft.com/office/powerpoint/2010/main" val="1683215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3" name="Slide Number Placeholder 2"/>
          <p:cNvSpPr>
            <a:spLocks noGrp="1"/>
          </p:cNvSpPr>
          <p:nvPr>
            <p:ph type="sldNum" sz="quarter" idx="12"/>
          </p:nvPr>
        </p:nvSpPr>
        <p:spPr/>
        <p:txBody>
          <a:bodyPr/>
          <a:lstStyle/>
          <a:p>
            <a:fld id="{A814F122-40C1-004A-AD90-4119EFAE89A8}" type="slidenum">
              <a:rPr lang="en-US" smtClean="0"/>
              <a:t>20</a:t>
            </a:fld>
            <a:endParaRPr lang="en-US"/>
          </a:p>
        </p:txBody>
      </p:sp>
      <p:sp>
        <p:nvSpPr>
          <p:cNvPr id="4" name="Rectangle 3">
            <a:extLst>
              <a:ext uri="{FF2B5EF4-FFF2-40B4-BE49-F238E27FC236}">
                <a16:creationId xmlns:a16="http://schemas.microsoft.com/office/drawing/2014/main" xmlns="" id="{4FFCB90F-6C88-F64F-895C-DD7C99A57D77}"/>
              </a:ext>
            </a:extLst>
          </p:cNvPr>
          <p:cNvSpPr/>
          <p:nvPr/>
        </p:nvSpPr>
        <p:spPr>
          <a:xfrm>
            <a:off x="1952367" y="1137178"/>
            <a:ext cx="8133347" cy="6141681"/>
          </a:xfrm>
          <a:prstGeom prst="rect">
            <a:avLst/>
          </a:prstGeom>
        </p:spPr>
        <p:txBody>
          <a:bodyPr wrap="square">
            <a:spAutoFit/>
          </a:bodyPr>
          <a:lstStyle/>
          <a:p>
            <a:pPr lvl="0" algn="ctr">
              <a:lnSpc>
                <a:spcPct val="150000"/>
              </a:lnSpc>
              <a:spcAft>
                <a:spcPts val="1000"/>
              </a:spcAft>
              <a:tabLst>
                <a:tab pos="228600" algn="l"/>
              </a:tabLst>
            </a:pPr>
            <a:r>
              <a:rPr lang="en-CA" sz="2400" b="1" cap="all" dirty="0">
                <a:latin typeface="Arial" panose="020B0604020202020204" pitchFamily="34" charset="0"/>
                <a:ea typeface="Calibri" panose="020F0502020204030204" pitchFamily="34" charset="0"/>
              </a:rPr>
              <a:t>34.06 (c) CALL BACK</a:t>
            </a:r>
            <a:endParaRPr lang="en-CA" sz="2400" b="1" dirty="0">
              <a:latin typeface="Times New Roman" panose="02020603050405020304" pitchFamily="18" charset="0"/>
              <a:ea typeface="Times New Roman" panose="02020603050405020304" pitchFamily="18" charset="0"/>
            </a:endParaRPr>
          </a:p>
          <a:p>
            <a:pPr marL="228600" algn="just">
              <a:lnSpc>
                <a:spcPct val="150000"/>
              </a:lnSpc>
              <a:spcAft>
                <a:spcPts val="1000"/>
              </a:spcAft>
            </a:pPr>
            <a:r>
              <a:rPr lang="en-CA" sz="2000" dirty="0">
                <a:latin typeface="Arial" panose="020B0604020202020204" pitchFamily="34" charset="0"/>
                <a:ea typeface="Calibri" panose="020F0502020204030204" pitchFamily="34" charset="0"/>
              </a:rPr>
              <a:t>Employees will be no longer paid for multiple Call Back’s under paragraph 34.06 c) when they are within twenty (20) minutes of each other.</a:t>
            </a:r>
          </a:p>
          <a:p>
            <a:pPr marL="228600" algn="just">
              <a:lnSpc>
                <a:spcPct val="150000"/>
              </a:lnSpc>
              <a:spcAft>
                <a:spcPts val="1000"/>
              </a:spcAft>
            </a:pPr>
            <a:endParaRPr lang="en-CA" sz="2000" dirty="0">
              <a:latin typeface="Arial" panose="020B0604020202020204" pitchFamily="34" charset="0"/>
              <a:ea typeface="Times New Roman" panose="02020603050405020304" pitchFamily="18" charset="0"/>
            </a:endParaRPr>
          </a:p>
          <a:p>
            <a:pPr marL="228600" algn="just">
              <a:lnSpc>
                <a:spcPct val="150000"/>
              </a:lnSpc>
              <a:spcAft>
                <a:spcPts val="1000"/>
              </a:spcAft>
            </a:pPr>
            <a:r>
              <a:rPr lang="en-CA" sz="2000" dirty="0"/>
              <a:t>34.06(c)	An employee who is called to work concerning urgent operational matters and is not required to return to a NAV CANADA workplace to complete the work will be compensated by one and one-half (1 ½) hours’ pay at the straight time rate. Where the work exceeds one hour, he or she shall be entitled to the compensation applicable under clause 34.06(a)(</a:t>
            </a:r>
            <a:r>
              <a:rPr lang="en-CA" sz="2000" dirty="0" err="1"/>
              <a:t>i</a:t>
            </a:r>
            <a:r>
              <a:rPr lang="en-CA" sz="2000" dirty="0"/>
              <a:t>) or 34.06(a)(</a:t>
            </a:r>
            <a:r>
              <a:rPr lang="en-CA" dirty="0"/>
              <a:t>ii).</a:t>
            </a:r>
          </a:p>
          <a:p>
            <a:pPr marL="228600" algn="just">
              <a:lnSpc>
                <a:spcPct val="150000"/>
              </a:lnSpc>
              <a:spcAft>
                <a:spcPts val="1000"/>
              </a:spcAft>
            </a:pPr>
            <a:endParaRPr lang="en-CA"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537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3" name="Slide Number Placeholder 2"/>
          <p:cNvSpPr>
            <a:spLocks noGrp="1"/>
          </p:cNvSpPr>
          <p:nvPr>
            <p:ph type="sldNum" sz="quarter" idx="12"/>
          </p:nvPr>
        </p:nvSpPr>
        <p:spPr/>
        <p:txBody>
          <a:bodyPr/>
          <a:lstStyle/>
          <a:p>
            <a:fld id="{A814F122-40C1-004A-AD90-4119EFAE89A8}" type="slidenum">
              <a:rPr lang="en-US" smtClean="0"/>
              <a:t>21</a:t>
            </a:fld>
            <a:endParaRPr lang="en-US"/>
          </a:p>
        </p:txBody>
      </p:sp>
      <p:sp>
        <p:nvSpPr>
          <p:cNvPr id="4" name="Rectangle 3">
            <a:extLst>
              <a:ext uri="{FF2B5EF4-FFF2-40B4-BE49-F238E27FC236}">
                <a16:creationId xmlns:a16="http://schemas.microsoft.com/office/drawing/2014/main" xmlns="" id="{82F83D55-ACBE-A446-B3DA-01DB3D02F11D}"/>
              </a:ext>
            </a:extLst>
          </p:cNvPr>
          <p:cNvSpPr/>
          <p:nvPr/>
        </p:nvSpPr>
        <p:spPr>
          <a:xfrm>
            <a:off x="2481628" y="852115"/>
            <a:ext cx="7784432" cy="4714047"/>
          </a:xfrm>
          <a:prstGeom prst="rect">
            <a:avLst/>
          </a:prstGeom>
        </p:spPr>
        <p:txBody>
          <a:bodyPr wrap="square">
            <a:spAutoFit/>
          </a:bodyPr>
          <a:lstStyle/>
          <a:p>
            <a:pPr lvl="0" algn="ctr">
              <a:lnSpc>
                <a:spcPct val="150000"/>
              </a:lnSpc>
              <a:spcAft>
                <a:spcPts val="1000"/>
              </a:spcAft>
              <a:tabLst>
                <a:tab pos="228600" algn="l"/>
              </a:tabLst>
            </a:pPr>
            <a:r>
              <a:rPr lang="en-CA" sz="2400" b="1" cap="all" dirty="0">
                <a:latin typeface="Arial" panose="020B0604020202020204" pitchFamily="34" charset="0"/>
                <a:ea typeface="Calibri" panose="020F0502020204030204" pitchFamily="34" charset="0"/>
              </a:rPr>
              <a:t>LEAVE WITH INCOME AVERAGING </a:t>
            </a:r>
            <a:endParaRPr lang="en-CA" sz="2400" b="1" dirty="0">
              <a:latin typeface="Times New Roman" panose="02020603050405020304" pitchFamily="18" charset="0"/>
              <a:ea typeface="Times New Roman" panose="02020603050405020304" pitchFamily="18" charset="0"/>
            </a:endParaRPr>
          </a:p>
          <a:p>
            <a:pPr marL="228600">
              <a:lnSpc>
                <a:spcPct val="150000"/>
              </a:lnSpc>
              <a:spcAft>
                <a:spcPts val="1000"/>
              </a:spcAft>
            </a:pPr>
            <a:r>
              <a:rPr lang="en-CA" sz="2400" dirty="0">
                <a:latin typeface="Arial" panose="020B0604020202020204" pitchFamily="34" charset="0"/>
                <a:ea typeface="Calibri" panose="020F0502020204030204" pitchFamily="34" charset="0"/>
              </a:rPr>
              <a:t>As per a Letter of Understanding (LOU 4-17) NAV CANADA has implemented the Leave Income Averaging (LWIA) program. </a:t>
            </a:r>
          </a:p>
          <a:p>
            <a:pPr marL="228600">
              <a:lnSpc>
                <a:spcPct val="150000"/>
              </a:lnSpc>
              <a:spcAft>
                <a:spcPts val="1000"/>
              </a:spcAft>
            </a:pPr>
            <a:r>
              <a:rPr lang="en-CA" sz="2400" dirty="0">
                <a:latin typeface="Arial" panose="020B0604020202020204" pitchFamily="34" charset="0"/>
                <a:ea typeface="Calibri" panose="020F0502020204030204" pitchFamily="34" charset="0"/>
              </a:rPr>
              <a:t>NAV CANADA and PIPSC have agreed to utilize the expedited arbitration process under the collective agreement to deal with disputes related to a denial of a LWIA request until December 31, 2020. </a:t>
            </a:r>
            <a:endParaRPr lang="en-CA"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65998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3" name="Slide Number Placeholder 2"/>
          <p:cNvSpPr>
            <a:spLocks noGrp="1"/>
          </p:cNvSpPr>
          <p:nvPr>
            <p:ph type="sldNum" sz="quarter" idx="12"/>
          </p:nvPr>
        </p:nvSpPr>
        <p:spPr/>
        <p:txBody>
          <a:bodyPr/>
          <a:lstStyle/>
          <a:p>
            <a:fld id="{A814F122-40C1-004A-AD90-4119EFAE89A8}" type="slidenum">
              <a:rPr lang="en-US" smtClean="0"/>
              <a:t>22</a:t>
            </a:fld>
            <a:endParaRPr lang="en-US"/>
          </a:p>
        </p:txBody>
      </p:sp>
      <p:sp>
        <p:nvSpPr>
          <p:cNvPr id="4" name="Rectangle 3">
            <a:extLst>
              <a:ext uri="{FF2B5EF4-FFF2-40B4-BE49-F238E27FC236}">
                <a16:creationId xmlns:a16="http://schemas.microsoft.com/office/drawing/2014/main" xmlns="" id="{5AFAAF1F-253A-7B46-9DB5-D25B3F2ED50B}"/>
              </a:ext>
            </a:extLst>
          </p:cNvPr>
          <p:cNvSpPr/>
          <p:nvPr/>
        </p:nvSpPr>
        <p:spPr>
          <a:xfrm>
            <a:off x="1975104" y="1266293"/>
            <a:ext cx="7168896" cy="4873898"/>
          </a:xfrm>
          <a:prstGeom prst="rect">
            <a:avLst/>
          </a:prstGeom>
        </p:spPr>
        <p:txBody>
          <a:bodyPr wrap="square">
            <a:spAutoFit/>
          </a:bodyPr>
          <a:lstStyle/>
          <a:p>
            <a:pPr lvl="0" algn="ctr">
              <a:lnSpc>
                <a:spcPct val="150000"/>
              </a:lnSpc>
              <a:spcAft>
                <a:spcPts val="1000"/>
              </a:spcAft>
              <a:tabLst>
                <a:tab pos="228600" algn="l"/>
              </a:tabLst>
            </a:pPr>
            <a:r>
              <a:rPr lang="en-CA" sz="2400" b="1" dirty="0">
                <a:latin typeface="Arial" panose="020B0604020202020204" pitchFamily="34" charset="0"/>
                <a:ea typeface="Calibri" panose="020F0502020204030204" pitchFamily="34" charset="0"/>
              </a:rPr>
              <a:t> NEW LOU X-20 CLASSIFICATION</a:t>
            </a:r>
            <a:endParaRPr lang="en-CA" sz="2400" b="1" dirty="0">
              <a:latin typeface="Times New Roman" panose="02020603050405020304" pitchFamily="18" charset="0"/>
              <a:ea typeface="Times New Roman" panose="02020603050405020304" pitchFamily="18" charset="0"/>
            </a:endParaRPr>
          </a:p>
          <a:p>
            <a:pPr marL="228600" algn="just">
              <a:lnSpc>
                <a:spcPct val="150000"/>
              </a:lnSpc>
              <a:spcAft>
                <a:spcPts val="0"/>
              </a:spcAft>
              <a:tabLst>
                <a:tab pos="228600" algn="l"/>
              </a:tabLst>
            </a:pPr>
            <a:r>
              <a:rPr lang="en-CA" sz="2000" dirty="0">
                <a:latin typeface="Arial" panose="020B0604020202020204" pitchFamily="34" charset="0"/>
                <a:ea typeface="Calibri" panose="020F0502020204030204" pitchFamily="34" charset="0"/>
              </a:rPr>
              <a:t>As per a Letter of Understanding (LOU) NAV CANADA and PIPSC agree to continue discussions regarding the implementation of the new classification plan and corresponding wage table within thirty (30) days of the ratification date. If the parties do not reach an agreement by June 30, 2020, any outstanding issues may be referred to an arbitration board. </a:t>
            </a:r>
            <a:r>
              <a:rPr lang="en-US" sz="2000" dirty="0">
                <a:latin typeface="Arial" panose="020B0604020202020204" pitchFamily="34" charset="0"/>
                <a:ea typeface="Times New Roman" panose="02020603050405020304" pitchFamily="18" charset="0"/>
              </a:rPr>
              <a:t>If an agreement is reached outside of the arbitration process, it will be subject to the membership ratification process.</a:t>
            </a:r>
            <a:endParaRPr lang="en-CA"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4614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3" name="Slide Number Placeholder 2"/>
          <p:cNvSpPr>
            <a:spLocks noGrp="1"/>
          </p:cNvSpPr>
          <p:nvPr>
            <p:ph type="sldNum" sz="quarter" idx="12"/>
          </p:nvPr>
        </p:nvSpPr>
        <p:spPr/>
        <p:txBody>
          <a:bodyPr/>
          <a:lstStyle/>
          <a:p>
            <a:fld id="{A814F122-40C1-004A-AD90-4119EFAE89A8}" type="slidenum">
              <a:rPr lang="en-US" smtClean="0"/>
              <a:t>23</a:t>
            </a:fld>
            <a:endParaRPr lang="en-US"/>
          </a:p>
        </p:txBody>
      </p:sp>
      <p:sp>
        <p:nvSpPr>
          <p:cNvPr id="4" name="Rectangle 3">
            <a:extLst>
              <a:ext uri="{FF2B5EF4-FFF2-40B4-BE49-F238E27FC236}">
                <a16:creationId xmlns:a16="http://schemas.microsoft.com/office/drawing/2014/main" xmlns="" id="{62866F76-F8C7-5C43-A1DD-E7C3619FCF07}"/>
              </a:ext>
            </a:extLst>
          </p:cNvPr>
          <p:cNvSpPr/>
          <p:nvPr/>
        </p:nvSpPr>
        <p:spPr>
          <a:xfrm>
            <a:off x="3048000" y="1878319"/>
            <a:ext cx="6864096" cy="3027239"/>
          </a:xfrm>
          <a:prstGeom prst="rect">
            <a:avLst/>
          </a:prstGeom>
        </p:spPr>
        <p:txBody>
          <a:bodyPr wrap="square">
            <a:spAutoFit/>
          </a:bodyPr>
          <a:lstStyle/>
          <a:p>
            <a:pPr lvl="0" algn="ctr">
              <a:lnSpc>
                <a:spcPct val="150000"/>
              </a:lnSpc>
              <a:spcAft>
                <a:spcPts val="1000"/>
              </a:spcAft>
              <a:tabLst>
                <a:tab pos="228600" algn="l"/>
              </a:tabLst>
            </a:pPr>
            <a:r>
              <a:rPr lang="en-CA" sz="2400" b="1" cap="all" dirty="0">
                <a:latin typeface="Arial" panose="020B0604020202020204" pitchFamily="34" charset="0"/>
                <a:ea typeface="Calibri" panose="020F0502020204030204" pitchFamily="34" charset="0"/>
              </a:rPr>
              <a:t>NEW LOU XX-20 Productivity Sharing</a:t>
            </a:r>
            <a:endParaRPr lang="en-CA" sz="2400" b="1" dirty="0">
              <a:latin typeface="Times New Roman" panose="02020603050405020304" pitchFamily="18" charset="0"/>
              <a:ea typeface="Times New Roman" panose="02020603050405020304" pitchFamily="18" charset="0"/>
            </a:endParaRPr>
          </a:p>
          <a:p>
            <a:pPr marL="226695" indent="1905" algn="just">
              <a:lnSpc>
                <a:spcPct val="150000"/>
              </a:lnSpc>
              <a:spcAft>
                <a:spcPts val="1000"/>
              </a:spcAft>
            </a:pPr>
            <a:r>
              <a:rPr lang="en-CA" sz="2000" dirty="0">
                <a:latin typeface="Arial" panose="020B0604020202020204" pitchFamily="34" charset="0"/>
                <a:ea typeface="Calibri" panose="020F0502020204030204" pitchFamily="34" charset="0"/>
              </a:rPr>
              <a:t>NAV CANADA and PIPSC agreed to a Letter of Understanding (LOU) committing to closed period discussions to discuss potential productivity sharing models.  The company would like to have all bargaining agents participate in the same model. </a:t>
            </a:r>
            <a:endParaRPr lang="en-CA"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54943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3" name="Slide Number Placeholder 2"/>
          <p:cNvSpPr>
            <a:spLocks noGrp="1"/>
          </p:cNvSpPr>
          <p:nvPr>
            <p:ph type="sldNum" sz="quarter" idx="12"/>
          </p:nvPr>
        </p:nvSpPr>
        <p:spPr/>
        <p:txBody>
          <a:bodyPr/>
          <a:lstStyle/>
          <a:p>
            <a:fld id="{A814F122-40C1-004A-AD90-4119EFAE89A8}" type="slidenum">
              <a:rPr lang="en-US" smtClean="0"/>
              <a:t>24</a:t>
            </a:fld>
            <a:endParaRPr lang="en-US"/>
          </a:p>
        </p:txBody>
      </p:sp>
      <p:sp>
        <p:nvSpPr>
          <p:cNvPr id="4" name="Rectangle 3">
            <a:extLst>
              <a:ext uri="{FF2B5EF4-FFF2-40B4-BE49-F238E27FC236}">
                <a16:creationId xmlns:a16="http://schemas.microsoft.com/office/drawing/2014/main" xmlns="" id="{F13BEB90-A67E-D349-8ED8-B8B497ABB97D}"/>
              </a:ext>
            </a:extLst>
          </p:cNvPr>
          <p:cNvSpPr/>
          <p:nvPr/>
        </p:nvSpPr>
        <p:spPr>
          <a:xfrm>
            <a:off x="3048000" y="1692370"/>
            <a:ext cx="6096000" cy="4048481"/>
          </a:xfrm>
          <a:prstGeom prst="rect">
            <a:avLst/>
          </a:prstGeom>
        </p:spPr>
        <p:txBody>
          <a:bodyPr>
            <a:spAutoFit/>
          </a:bodyPr>
          <a:lstStyle/>
          <a:p>
            <a:pPr lvl="0" algn="ctr">
              <a:lnSpc>
                <a:spcPct val="150000"/>
              </a:lnSpc>
              <a:spcAft>
                <a:spcPts val="1000"/>
              </a:spcAft>
              <a:tabLst>
                <a:tab pos="228600" algn="l"/>
              </a:tabLst>
            </a:pPr>
            <a:r>
              <a:rPr lang="en-CA" sz="2400" b="1" cap="all" dirty="0">
                <a:latin typeface="Arial" panose="020B0604020202020204" pitchFamily="34" charset="0"/>
                <a:ea typeface="Calibri" panose="020F0502020204030204" pitchFamily="34" charset="0"/>
              </a:rPr>
              <a:t>NEW LOU XX-20 VACATION LEAVE</a:t>
            </a:r>
            <a:endParaRPr lang="en-CA" sz="2400" b="1" dirty="0">
              <a:latin typeface="Times New Roman" panose="02020603050405020304" pitchFamily="18" charset="0"/>
              <a:ea typeface="Times New Roman" panose="02020603050405020304" pitchFamily="18" charset="0"/>
            </a:endParaRPr>
          </a:p>
          <a:p>
            <a:pPr marL="228600" algn="just">
              <a:lnSpc>
                <a:spcPct val="150000"/>
              </a:lnSpc>
              <a:spcAft>
                <a:spcPts val="1000"/>
              </a:spcAft>
            </a:pPr>
            <a:r>
              <a:rPr lang="en-CA" dirty="0">
                <a:latin typeface="Arial" panose="020B0604020202020204" pitchFamily="34" charset="0"/>
                <a:ea typeface="Calibri" panose="020F0502020204030204" pitchFamily="34" charset="0"/>
              </a:rPr>
              <a:t>NAV CANADA and PIPSC have agreed to a Letter of Understanding (LOU) committing to discuss the accumulation of excessive amounts of vacation leave in the closed period and to jointly develop strategies to </a:t>
            </a:r>
            <a:r>
              <a:rPr lang="en-US" dirty="0">
                <a:latin typeface="Arial" panose="020B0604020202020204" pitchFamily="34" charset="0"/>
                <a:ea typeface="Times New Roman" panose="02020603050405020304" pitchFamily="18" charset="0"/>
              </a:rPr>
              <a:t>address excessive vacation leave banks and to ensure the language in clause 27.01 is adhered to. The desired completion date the parties have agreed to for the above noted activities is December 31, 2020. </a:t>
            </a:r>
            <a:endParaRPr lang="en-CA"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1906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3" name="Slide Number Placeholder 2"/>
          <p:cNvSpPr>
            <a:spLocks noGrp="1"/>
          </p:cNvSpPr>
          <p:nvPr>
            <p:ph type="sldNum" sz="quarter" idx="12"/>
          </p:nvPr>
        </p:nvSpPr>
        <p:spPr/>
        <p:txBody>
          <a:bodyPr/>
          <a:lstStyle/>
          <a:p>
            <a:fld id="{A814F122-40C1-004A-AD90-4119EFAE89A8}" type="slidenum">
              <a:rPr lang="en-US" smtClean="0"/>
              <a:t>25</a:t>
            </a:fld>
            <a:endParaRPr lang="en-US"/>
          </a:p>
        </p:txBody>
      </p:sp>
      <p:sp>
        <p:nvSpPr>
          <p:cNvPr id="4" name="Rectangle 3">
            <a:extLst>
              <a:ext uri="{FF2B5EF4-FFF2-40B4-BE49-F238E27FC236}">
                <a16:creationId xmlns:a16="http://schemas.microsoft.com/office/drawing/2014/main" xmlns="" id="{DC7ED375-3687-304E-9ECC-CDAFDF5A556E}"/>
              </a:ext>
            </a:extLst>
          </p:cNvPr>
          <p:cNvSpPr/>
          <p:nvPr/>
        </p:nvSpPr>
        <p:spPr>
          <a:xfrm>
            <a:off x="1800085" y="1308373"/>
            <a:ext cx="7136651" cy="5233740"/>
          </a:xfrm>
          <a:prstGeom prst="rect">
            <a:avLst/>
          </a:prstGeom>
        </p:spPr>
        <p:txBody>
          <a:bodyPr wrap="square">
            <a:spAutoFit/>
          </a:bodyPr>
          <a:lstStyle/>
          <a:p>
            <a:pPr lvl="1" algn="ctr">
              <a:lnSpc>
                <a:spcPct val="150000"/>
              </a:lnSpc>
              <a:spcAft>
                <a:spcPts val="1000"/>
              </a:spcAft>
              <a:tabLst>
                <a:tab pos="859155" algn="l"/>
              </a:tabLst>
            </a:pPr>
            <a:r>
              <a:rPr lang="en-CA" sz="2400" b="1" dirty="0">
                <a:latin typeface="Arial" panose="020B0604020202020204" pitchFamily="34" charset="0"/>
                <a:ea typeface="Calibri" panose="020F0502020204030204" pitchFamily="34" charset="0"/>
              </a:rPr>
              <a:t>The following Letters of Understanding have been renewed</a:t>
            </a:r>
          </a:p>
          <a:p>
            <a:pPr marL="742950" lvl="1" indent="-285750" algn="just">
              <a:lnSpc>
                <a:spcPct val="150000"/>
              </a:lnSpc>
              <a:spcAft>
                <a:spcPts val="1000"/>
              </a:spcAft>
              <a:buFont typeface="Arial" panose="020B0604020202020204" pitchFamily="34" charset="0"/>
              <a:buChar char="•"/>
              <a:tabLst>
                <a:tab pos="859155" algn="l"/>
              </a:tabLst>
            </a:pPr>
            <a:r>
              <a:rPr lang="en-CA" sz="2000" dirty="0">
                <a:latin typeface="Arial" panose="020B0604020202020204" pitchFamily="34" charset="0"/>
                <a:ea typeface="Calibri" panose="020F0502020204030204" pitchFamily="34" charset="0"/>
              </a:rPr>
              <a:t> 2-14 Parking</a:t>
            </a:r>
          </a:p>
          <a:p>
            <a:pPr marL="742950" lvl="1" indent="-285750" algn="just">
              <a:lnSpc>
                <a:spcPct val="150000"/>
              </a:lnSpc>
              <a:spcAft>
                <a:spcPts val="1000"/>
              </a:spcAft>
              <a:buFont typeface="Arial" panose="020B0604020202020204" pitchFamily="34" charset="0"/>
              <a:buChar char="•"/>
              <a:tabLst>
                <a:tab pos="859155" algn="l"/>
              </a:tabLst>
            </a:pPr>
            <a:r>
              <a:rPr lang="en-CA" sz="2000" dirty="0">
                <a:latin typeface="Arial" panose="020B0604020202020204" pitchFamily="34" charset="0"/>
                <a:ea typeface="Calibri" panose="020F0502020204030204" pitchFamily="34" charset="0"/>
              </a:rPr>
              <a:t> 4-14 Development Program</a:t>
            </a:r>
          </a:p>
          <a:p>
            <a:pPr marL="742950" lvl="1" indent="-285750" algn="just">
              <a:lnSpc>
                <a:spcPct val="150000"/>
              </a:lnSpc>
              <a:spcAft>
                <a:spcPts val="1000"/>
              </a:spcAft>
              <a:buFont typeface="Arial" panose="020B0604020202020204" pitchFamily="34" charset="0"/>
              <a:buChar char="•"/>
              <a:tabLst>
                <a:tab pos="859155" algn="l"/>
              </a:tabLst>
            </a:pPr>
            <a:r>
              <a:rPr lang="en-CA" sz="2000" dirty="0">
                <a:latin typeface="Arial" panose="020B0604020202020204" pitchFamily="34" charset="0"/>
                <a:ea typeface="Calibri" panose="020F0502020204030204" pitchFamily="34" charset="0"/>
              </a:rPr>
              <a:t> 6-14 Harassment Policy</a:t>
            </a:r>
          </a:p>
          <a:p>
            <a:pPr marL="742950" lvl="1" indent="-285750" algn="just">
              <a:lnSpc>
                <a:spcPct val="150000"/>
              </a:lnSpc>
              <a:spcAft>
                <a:spcPts val="1000"/>
              </a:spcAft>
              <a:buFont typeface="Arial" panose="020B0604020202020204" pitchFamily="34" charset="0"/>
              <a:buChar char="•"/>
              <a:tabLst>
                <a:tab pos="859155" algn="l"/>
              </a:tabLst>
            </a:pPr>
            <a:r>
              <a:rPr lang="en-CA" sz="2000" dirty="0">
                <a:latin typeface="Arial" panose="020B0604020202020204" pitchFamily="34" charset="0"/>
                <a:ea typeface="Calibri" panose="020F0502020204030204" pitchFamily="34" charset="0"/>
              </a:rPr>
              <a:t> 7-14 Salary Negotiation Policy </a:t>
            </a:r>
          </a:p>
          <a:p>
            <a:pPr marL="742950" lvl="1" indent="-285750" algn="just">
              <a:lnSpc>
                <a:spcPct val="150000"/>
              </a:lnSpc>
              <a:spcAft>
                <a:spcPts val="1000"/>
              </a:spcAft>
              <a:buFont typeface="Arial" panose="020B0604020202020204" pitchFamily="34" charset="0"/>
              <a:buChar char="•"/>
              <a:tabLst>
                <a:tab pos="859155" algn="l"/>
              </a:tabLst>
            </a:pPr>
            <a:r>
              <a:rPr lang="en-CA" sz="2000" dirty="0">
                <a:latin typeface="Arial" panose="020B0604020202020204" pitchFamily="34" charset="0"/>
                <a:ea typeface="Calibri" panose="020F0502020204030204" pitchFamily="34" charset="0"/>
              </a:rPr>
              <a:t> 2-17 Performance Management Program</a:t>
            </a:r>
          </a:p>
          <a:p>
            <a:pPr marL="742950" lvl="1" indent="-285750" algn="just">
              <a:lnSpc>
                <a:spcPct val="150000"/>
              </a:lnSpc>
              <a:spcAft>
                <a:spcPts val="1000"/>
              </a:spcAft>
              <a:buFont typeface="Arial" panose="020B0604020202020204" pitchFamily="34" charset="0"/>
              <a:buChar char="•"/>
              <a:tabLst>
                <a:tab pos="859155" algn="l"/>
              </a:tabLst>
            </a:pPr>
            <a:r>
              <a:rPr lang="en-CA" sz="2000" dirty="0">
                <a:latin typeface="Arial" panose="020B0604020202020204" pitchFamily="34" charset="0"/>
                <a:ea typeface="Calibri" panose="020F0502020204030204" pitchFamily="34" charset="0"/>
              </a:rPr>
              <a:t> 6-17 End of Career Leave trial program</a:t>
            </a:r>
            <a:endParaRPr lang="en-CA" sz="2000" dirty="0">
              <a:latin typeface="Times New Roman" panose="02020603050405020304" pitchFamily="18" charset="0"/>
              <a:ea typeface="Times New Roman" panose="02020603050405020304" pitchFamily="18" charset="0"/>
            </a:endParaRPr>
          </a:p>
          <a:p>
            <a:pPr lvl="1" algn="just">
              <a:lnSpc>
                <a:spcPct val="150000"/>
              </a:lnSpc>
              <a:spcAft>
                <a:spcPts val="1000"/>
              </a:spcAft>
              <a:tabLst>
                <a:tab pos="859155" algn="l"/>
              </a:tabLst>
            </a:pPr>
            <a:endParaRPr lang="en-CA"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84219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7968" y="535766"/>
            <a:ext cx="10195436" cy="369332"/>
          </a:xfrm>
          <a:prstGeom prst="rect">
            <a:avLst/>
          </a:prstGeom>
          <a:noFill/>
        </p:spPr>
        <p:txBody>
          <a:bodyPr wrap="square" rtlCol="0">
            <a:spAutoFit/>
          </a:bodyPr>
          <a:lstStyle/>
          <a:p>
            <a:r>
              <a:rPr lang="en-US" dirty="0"/>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3" name="Slide Number Placeholder 2"/>
          <p:cNvSpPr>
            <a:spLocks noGrp="1"/>
          </p:cNvSpPr>
          <p:nvPr>
            <p:ph type="sldNum" sz="quarter" idx="12"/>
          </p:nvPr>
        </p:nvSpPr>
        <p:spPr/>
        <p:txBody>
          <a:bodyPr/>
          <a:lstStyle/>
          <a:p>
            <a:fld id="{A814F122-40C1-004A-AD90-4119EFAE89A8}" type="slidenum">
              <a:rPr lang="en-US" smtClean="0"/>
              <a:t>26</a:t>
            </a:fld>
            <a:endParaRPr lang="en-US"/>
          </a:p>
        </p:txBody>
      </p:sp>
      <p:sp>
        <p:nvSpPr>
          <p:cNvPr id="6" name="Rectangle 5">
            <a:extLst>
              <a:ext uri="{FF2B5EF4-FFF2-40B4-BE49-F238E27FC236}">
                <a16:creationId xmlns:a16="http://schemas.microsoft.com/office/drawing/2014/main" xmlns="" id="{6D2C903C-9165-E14B-A52F-DCE87DBE216D}"/>
              </a:ext>
            </a:extLst>
          </p:cNvPr>
          <p:cNvSpPr/>
          <p:nvPr/>
        </p:nvSpPr>
        <p:spPr>
          <a:xfrm>
            <a:off x="2579508" y="2187507"/>
            <a:ext cx="8658139" cy="2923877"/>
          </a:xfrm>
          <a:prstGeom prst="rect">
            <a:avLst/>
          </a:prstGeom>
        </p:spPr>
        <p:txBody>
          <a:bodyPr wrap="none">
            <a:spAutoFit/>
          </a:bodyPr>
          <a:lstStyle/>
          <a:p>
            <a:r>
              <a:rPr lang="en-CA" sz="2400" b="1" dirty="0">
                <a:latin typeface="Arial" panose="020B0604020202020204" pitchFamily="34" charset="0"/>
                <a:ea typeface="Calibri" panose="020F0502020204030204" pitchFamily="34" charset="0"/>
              </a:rPr>
              <a:t>The following Letters of understanding have been Deleted</a:t>
            </a:r>
          </a:p>
          <a:p>
            <a:pPr marL="742950" lvl="1" indent="-285750">
              <a:buFont typeface="Arial" panose="020B0604020202020204" pitchFamily="34" charset="0"/>
              <a:buChar char="•"/>
            </a:pPr>
            <a:endParaRPr lang="en-CA" sz="2000" dirty="0">
              <a:latin typeface="Arial" panose="020B0604020202020204" pitchFamily="34" charset="0"/>
              <a:ea typeface="Calibri" panose="020F0502020204030204" pitchFamily="34" charset="0"/>
            </a:endParaRPr>
          </a:p>
          <a:p>
            <a:pPr marL="742950" lvl="1" indent="-285750">
              <a:buFont typeface="Arial" panose="020B0604020202020204" pitchFamily="34" charset="0"/>
              <a:buChar char="•"/>
            </a:pPr>
            <a:r>
              <a:rPr lang="en-CA" sz="2000" dirty="0">
                <a:latin typeface="Arial" panose="020B0604020202020204" pitchFamily="34" charset="0"/>
                <a:ea typeface="Calibri" panose="020F0502020204030204" pitchFamily="34" charset="0"/>
              </a:rPr>
              <a:t>5-14 Leave Balances </a:t>
            </a:r>
          </a:p>
          <a:p>
            <a:pPr marL="742950" lvl="1" indent="-285750">
              <a:buFont typeface="Arial" panose="020B0604020202020204" pitchFamily="34" charset="0"/>
              <a:buChar char="•"/>
            </a:pPr>
            <a:endParaRPr lang="en-CA" sz="2000" dirty="0">
              <a:latin typeface="Arial" panose="020B0604020202020204" pitchFamily="34" charset="0"/>
              <a:ea typeface="Calibri" panose="020F0502020204030204" pitchFamily="34" charset="0"/>
            </a:endParaRPr>
          </a:p>
          <a:p>
            <a:pPr marL="742950" lvl="1" indent="-285750">
              <a:buFont typeface="Arial" panose="020B0604020202020204" pitchFamily="34" charset="0"/>
              <a:buChar char="•"/>
            </a:pPr>
            <a:r>
              <a:rPr lang="en-CA" sz="2000" dirty="0">
                <a:latin typeface="Arial" panose="020B0604020202020204" pitchFamily="34" charset="0"/>
                <a:ea typeface="Calibri" panose="020F0502020204030204" pitchFamily="34" charset="0"/>
              </a:rPr>
              <a:t>1-17 Electronic Pay Statement and Tax Form</a:t>
            </a:r>
          </a:p>
          <a:p>
            <a:pPr marL="742950" lvl="1" indent="-285750">
              <a:buFont typeface="Arial" panose="020B0604020202020204" pitchFamily="34" charset="0"/>
              <a:buChar char="•"/>
            </a:pPr>
            <a:endParaRPr lang="en-CA" sz="2000" dirty="0">
              <a:latin typeface="Arial" panose="020B0604020202020204" pitchFamily="34" charset="0"/>
              <a:ea typeface="Calibri" panose="020F0502020204030204" pitchFamily="34" charset="0"/>
            </a:endParaRPr>
          </a:p>
          <a:p>
            <a:pPr marL="742950" lvl="1" indent="-285750">
              <a:buFont typeface="Arial" panose="020B0604020202020204" pitchFamily="34" charset="0"/>
              <a:buChar char="•"/>
            </a:pPr>
            <a:r>
              <a:rPr lang="en-CA" sz="2000" dirty="0">
                <a:latin typeface="Arial" panose="020B0604020202020204" pitchFamily="34" charset="0"/>
                <a:ea typeface="Calibri" panose="020F0502020204030204" pitchFamily="34" charset="0"/>
              </a:rPr>
              <a:t>3-17 New Classification Plan</a:t>
            </a:r>
          </a:p>
          <a:p>
            <a:pPr marL="742950" lvl="1" indent="-285750">
              <a:buFont typeface="Arial" panose="020B0604020202020204" pitchFamily="34" charset="0"/>
              <a:buChar char="•"/>
            </a:pPr>
            <a:endParaRPr lang="en-CA" sz="2000" dirty="0">
              <a:latin typeface="Arial" panose="020B0604020202020204" pitchFamily="34" charset="0"/>
              <a:ea typeface="Calibri" panose="020F0502020204030204" pitchFamily="34" charset="0"/>
            </a:endParaRPr>
          </a:p>
          <a:p>
            <a:pPr marL="742950" lvl="1" indent="-285750">
              <a:buFont typeface="Arial" panose="020B0604020202020204" pitchFamily="34" charset="0"/>
              <a:buChar char="•"/>
            </a:pPr>
            <a:r>
              <a:rPr lang="en-CA" sz="2000" dirty="0">
                <a:latin typeface="Arial" panose="020B0604020202020204" pitchFamily="34" charset="0"/>
                <a:ea typeface="Calibri" panose="020F0502020204030204" pitchFamily="34" charset="0"/>
              </a:rPr>
              <a:t>5-17 Reduced work week trial (now Article 32.06)</a:t>
            </a:r>
            <a:endParaRPr lang="en-US" sz="2000" dirty="0"/>
          </a:p>
        </p:txBody>
      </p:sp>
    </p:spTree>
    <p:extLst>
      <p:ext uri="{BB962C8B-B14F-4D97-AF65-F5344CB8AC3E}">
        <p14:creationId xmlns:p14="http://schemas.microsoft.com/office/powerpoint/2010/main" val="1178601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903" y="1240101"/>
            <a:ext cx="10553782" cy="369332"/>
          </a:xfrm>
          <a:prstGeom prst="rect">
            <a:avLst/>
          </a:prstGeom>
          <a:noFill/>
        </p:spPr>
        <p:txBody>
          <a:bodyPr wrap="square" rtlCol="0">
            <a:spAutoFit/>
          </a:bodyPr>
          <a:lstStyle/>
          <a:p>
            <a:r>
              <a:rPr lang="en-US" dirty="0"/>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3" name="Slide Number Placeholder 2"/>
          <p:cNvSpPr>
            <a:spLocks noGrp="1"/>
          </p:cNvSpPr>
          <p:nvPr>
            <p:ph type="sldNum" sz="quarter" idx="12"/>
          </p:nvPr>
        </p:nvSpPr>
        <p:spPr/>
        <p:txBody>
          <a:bodyPr/>
          <a:lstStyle/>
          <a:p>
            <a:fld id="{A814F122-40C1-004A-AD90-4119EFAE89A8}" type="slidenum">
              <a:rPr lang="en-US" smtClean="0"/>
              <a:t>27</a:t>
            </a:fld>
            <a:endParaRPr lang="en-US"/>
          </a:p>
        </p:txBody>
      </p:sp>
      <p:sp>
        <p:nvSpPr>
          <p:cNvPr id="4" name="Rectangle 3">
            <a:extLst>
              <a:ext uri="{FF2B5EF4-FFF2-40B4-BE49-F238E27FC236}">
                <a16:creationId xmlns:a16="http://schemas.microsoft.com/office/drawing/2014/main" xmlns="" id="{74134457-410D-5D47-9C1B-7909D290BA78}"/>
              </a:ext>
            </a:extLst>
          </p:cNvPr>
          <p:cNvSpPr/>
          <p:nvPr/>
        </p:nvSpPr>
        <p:spPr>
          <a:xfrm>
            <a:off x="3080084" y="2114377"/>
            <a:ext cx="6063916" cy="3027239"/>
          </a:xfrm>
          <a:prstGeom prst="rect">
            <a:avLst/>
          </a:prstGeom>
        </p:spPr>
        <p:txBody>
          <a:bodyPr wrap="square">
            <a:spAutoFit/>
          </a:bodyPr>
          <a:lstStyle/>
          <a:p>
            <a:pPr lvl="1" algn="ctr">
              <a:lnSpc>
                <a:spcPct val="150000"/>
              </a:lnSpc>
              <a:spcAft>
                <a:spcPts val="1000"/>
              </a:spcAft>
              <a:tabLst>
                <a:tab pos="859155" algn="l"/>
              </a:tabLst>
            </a:pPr>
            <a:r>
              <a:rPr lang="en-CA" sz="2400" b="1" dirty="0">
                <a:latin typeface="Arial" panose="020B0604020202020204" pitchFamily="34" charset="0"/>
                <a:ea typeface="Calibri" panose="020F0502020204030204" pitchFamily="34" charset="0"/>
              </a:rPr>
              <a:t>Appendix B</a:t>
            </a:r>
          </a:p>
          <a:p>
            <a:pPr lvl="1">
              <a:lnSpc>
                <a:spcPct val="150000"/>
              </a:lnSpc>
              <a:spcAft>
                <a:spcPts val="1000"/>
              </a:spcAft>
              <a:tabLst>
                <a:tab pos="859155" algn="l"/>
              </a:tabLst>
            </a:pPr>
            <a:r>
              <a:rPr lang="en-CA" sz="2000" dirty="0">
                <a:latin typeface="Arial" panose="020B0604020202020204" pitchFamily="34" charset="0"/>
                <a:ea typeface="Calibri" panose="020F0502020204030204" pitchFamily="34" charset="0"/>
              </a:rPr>
              <a:t>Removal of the requirement to have six (6) months continuous service to access Maternity or Parental leave without pay for term employees to reflect the Canada Labour Code entitlements effective September 1, 2019.</a:t>
            </a:r>
            <a:endParaRPr lang="en-CA"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917750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3754" y="1591523"/>
            <a:ext cx="9842643" cy="369332"/>
          </a:xfrm>
          <a:prstGeom prst="rect">
            <a:avLst/>
          </a:prstGeom>
          <a:noFill/>
        </p:spPr>
        <p:txBody>
          <a:bodyPr wrap="square" rtlCol="0">
            <a:spAutoFit/>
          </a:bodyPr>
          <a:lstStyle/>
          <a:p>
            <a:r>
              <a:rPr lang="en-US" dirty="0"/>
              <a:t> </a:t>
            </a:r>
            <a:endParaRPr lang="en-US"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3" name="Slide Number Placeholder 2"/>
          <p:cNvSpPr>
            <a:spLocks noGrp="1"/>
          </p:cNvSpPr>
          <p:nvPr>
            <p:ph type="sldNum" sz="quarter" idx="12"/>
          </p:nvPr>
        </p:nvSpPr>
        <p:spPr/>
        <p:txBody>
          <a:bodyPr/>
          <a:lstStyle/>
          <a:p>
            <a:fld id="{A814F122-40C1-004A-AD90-4119EFAE89A8}" type="slidenum">
              <a:rPr lang="en-US" smtClean="0"/>
              <a:t>28</a:t>
            </a:fld>
            <a:endParaRPr lang="en-US"/>
          </a:p>
        </p:txBody>
      </p:sp>
      <p:sp>
        <p:nvSpPr>
          <p:cNvPr id="4" name="Rectangle 3">
            <a:extLst>
              <a:ext uri="{FF2B5EF4-FFF2-40B4-BE49-F238E27FC236}">
                <a16:creationId xmlns:a16="http://schemas.microsoft.com/office/drawing/2014/main" xmlns="" id="{3A04A097-AFA2-E147-88D6-BBA2418E2B9B}"/>
              </a:ext>
            </a:extLst>
          </p:cNvPr>
          <p:cNvSpPr/>
          <p:nvPr/>
        </p:nvSpPr>
        <p:spPr>
          <a:xfrm>
            <a:off x="1374773" y="976184"/>
            <a:ext cx="9744331" cy="5268045"/>
          </a:xfrm>
          <a:prstGeom prst="rect">
            <a:avLst/>
          </a:prstGeom>
        </p:spPr>
        <p:txBody>
          <a:bodyPr wrap="square">
            <a:spAutoFit/>
          </a:bodyPr>
          <a:lstStyle/>
          <a:p>
            <a:pPr lvl="1" algn="ctr">
              <a:lnSpc>
                <a:spcPct val="150000"/>
              </a:lnSpc>
              <a:spcAft>
                <a:spcPts val="1000"/>
              </a:spcAft>
              <a:tabLst>
                <a:tab pos="859155" algn="l"/>
              </a:tabLst>
            </a:pPr>
            <a:r>
              <a:rPr lang="en-CA" sz="2400" b="1" dirty="0">
                <a:latin typeface="Arial" panose="020B0604020202020204" pitchFamily="34" charset="0"/>
                <a:ea typeface="Calibri" panose="020F0502020204030204" pitchFamily="34" charset="0"/>
              </a:rPr>
              <a:t>Other</a:t>
            </a:r>
          </a:p>
          <a:p>
            <a:pPr marL="742950" lvl="1" indent="-285750">
              <a:lnSpc>
                <a:spcPct val="150000"/>
              </a:lnSpc>
              <a:spcAft>
                <a:spcPts val="1000"/>
              </a:spcAft>
              <a:buFont typeface="Symbol" pitchFamily="2" charset="2"/>
              <a:buChar char=""/>
              <a:tabLst>
                <a:tab pos="859155" algn="l"/>
              </a:tabLst>
            </a:pPr>
            <a:r>
              <a:rPr lang="en-CA" sz="2400" dirty="0">
                <a:latin typeface="Arial" panose="020B0604020202020204" pitchFamily="34" charset="0"/>
                <a:ea typeface="Calibri" panose="020F0502020204030204" pitchFamily="34" charset="0"/>
              </a:rPr>
              <a:t>The parties have agreed to defer issues raised by PIPSC through the Collective Bargaining Process to the Disability Management Process Review scheduled to occur in calendar year 2020.</a:t>
            </a:r>
            <a:endParaRPr lang="en-CA" sz="2400" dirty="0">
              <a:latin typeface="Times New Roman" panose="02020603050405020304" pitchFamily="18" charset="0"/>
              <a:ea typeface="Times New Roman" panose="02020603050405020304" pitchFamily="18" charset="0"/>
            </a:endParaRPr>
          </a:p>
          <a:p>
            <a:pPr marL="742950" lvl="1" indent="-285750">
              <a:lnSpc>
                <a:spcPct val="150000"/>
              </a:lnSpc>
              <a:spcAft>
                <a:spcPts val="1000"/>
              </a:spcAft>
              <a:buFont typeface="Symbol" pitchFamily="2" charset="2"/>
              <a:buChar char=""/>
              <a:tabLst>
                <a:tab pos="859155" algn="l"/>
              </a:tabLst>
            </a:pPr>
            <a:r>
              <a:rPr lang="en-CA" sz="2400" dirty="0">
                <a:latin typeface="Arial" panose="020B0604020202020204" pitchFamily="34" charset="0"/>
                <a:ea typeface="Calibri" panose="020F0502020204030204" pitchFamily="34" charset="0"/>
              </a:rPr>
              <a:t>As per the Letter of Understanding (LOU) agreed to by NAV CANADA and PIPSC, the parties have agreed to review the collective agreement to ensure alignment with the CLC changes once the regulations corresponding to the changes implemented on September 1, 2019 are made available.</a:t>
            </a:r>
            <a:endParaRPr lang="en-CA"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007384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3" name="Slide Number Placeholder 2"/>
          <p:cNvSpPr>
            <a:spLocks noGrp="1"/>
          </p:cNvSpPr>
          <p:nvPr>
            <p:ph type="sldNum" sz="quarter" idx="12"/>
          </p:nvPr>
        </p:nvSpPr>
        <p:spPr/>
        <p:txBody>
          <a:bodyPr/>
          <a:lstStyle/>
          <a:p>
            <a:fld id="{A814F122-40C1-004A-AD90-4119EFAE89A8}" type="slidenum">
              <a:rPr lang="en-US" smtClean="0"/>
              <a:t>29</a:t>
            </a:fld>
            <a:endParaRPr lang="en-US"/>
          </a:p>
        </p:txBody>
      </p:sp>
      <p:sp>
        <p:nvSpPr>
          <p:cNvPr id="4" name="Rectangle 3">
            <a:extLst>
              <a:ext uri="{FF2B5EF4-FFF2-40B4-BE49-F238E27FC236}">
                <a16:creationId xmlns:a16="http://schemas.microsoft.com/office/drawing/2014/main" xmlns="" id="{660AFB50-07CF-8245-8402-363E01F491EF}"/>
              </a:ext>
            </a:extLst>
          </p:cNvPr>
          <p:cNvSpPr/>
          <p:nvPr/>
        </p:nvSpPr>
        <p:spPr>
          <a:xfrm>
            <a:off x="3048000" y="2305039"/>
            <a:ext cx="6096000" cy="2565574"/>
          </a:xfrm>
          <a:prstGeom prst="rect">
            <a:avLst/>
          </a:prstGeom>
        </p:spPr>
        <p:txBody>
          <a:bodyPr>
            <a:spAutoFit/>
          </a:bodyPr>
          <a:lstStyle/>
          <a:p>
            <a:pPr lvl="0" algn="ctr">
              <a:lnSpc>
                <a:spcPct val="150000"/>
              </a:lnSpc>
              <a:spcAft>
                <a:spcPts val="1000"/>
              </a:spcAft>
              <a:tabLst>
                <a:tab pos="228600" algn="l"/>
              </a:tabLst>
            </a:pPr>
            <a:r>
              <a:rPr lang="en-CA" sz="2400" u="sng" cap="all" dirty="0">
                <a:latin typeface="Arial" panose="020B0604020202020204" pitchFamily="34" charset="0"/>
                <a:ea typeface="Calibri" panose="020F0502020204030204" pitchFamily="34" charset="0"/>
              </a:rPr>
              <a:t>APPENDIX d  </a:t>
            </a:r>
            <a:r>
              <a:rPr lang="en-CA" sz="2400" u="sng" cap="all" dirty="0" err="1">
                <a:latin typeface="Arial" panose="020B0604020202020204" pitchFamily="34" charset="0"/>
                <a:ea typeface="Calibri" panose="020F0502020204030204" pitchFamily="34" charset="0"/>
              </a:rPr>
              <a:t>lIST</a:t>
            </a:r>
            <a:r>
              <a:rPr lang="en-CA" sz="2400" u="sng" cap="all" dirty="0">
                <a:latin typeface="Arial" panose="020B0604020202020204" pitchFamily="34" charset="0"/>
                <a:ea typeface="Calibri" panose="020F0502020204030204" pitchFamily="34" charset="0"/>
              </a:rPr>
              <a:t> OF </a:t>
            </a:r>
            <a:r>
              <a:rPr lang="en-CA" sz="2400" u="sng" cap="all" dirty="0" err="1">
                <a:latin typeface="Arial" panose="020B0604020202020204" pitchFamily="34" charset="0"/>
                <a:ea typeface="Calibri" panose="020F0502020204030204" pitchFamily="34" charset="0"/>
              </a:rPr>
              <a:t>aRBITRATORS</a:t>
            </a:r>
            <a:endParaRPr lang="en-CA" sz="2400" dirty="0">
              <a:latin typeface="Times New Roman" panose="02020603050405020304" pitchFamily="18" charset="0"/>
              <a:ea typeface="Times New Roman" panose="02020603050405020304" pitchFamily="18" charset="0"/>
            </a:endParaRPr>
          </a:p>
          <a:p>
            <a:pPr marL="228600">
              <a:lnSpc>
                <a:spcPct val="150000"/>
              </a:lnSpc>
              <a:spcAft>
                <a:spcPts val="1000"/>
              </a:spcAft>
            </a:pPr>
            <a:r>
              <a:rPr lang="en-CA" sz="2000" dirty="0">
                <a:latin typeface="Arial" panose="020B0604020202020204" pitchFamily="34" charset="0"/>
                <a:ea typeface="Calibri" panose="020F0502020204030204" pitchFamily="34" charset="0"/>
              </a:rPr>
              <a:t>Removal of Knopf. Addition of Flaherty and </a:t>
            </a:r>
            <a:r>
              <a:rPr lang="en-CA" sz="2000" dirty="0" err="1">
                <a:latin typeface="Arial" panose="020B0604020202020204" pitchFamily="34" charset="0"/>
                <a:ea typeface="Calibri" panose="020F0502020204030204" pitchFamily="34" charset="0"/>
              </a:rPr>
              <a:t>Jewitt</a:t>
            </a:r>
            <a:r>
              <a:rPr lang="en-CA" sz="2000" dirty="0">
                <a:latin typeface="Arial" panose="020B0604020202020204" pitchFamily="34" charset="0"/>
                <a:ea typeface="Calibri" panose="020F0502020204030204" pitchFamily="34" charset="0"/>
              </a:rPr>
              <a:t> to the Ontario list. Addition of </a:t>
            </a:r>
            <a:r>
              <a:rPr lang="en-CA" sz="2000" dirty="0" err="1">
                <a:latin typeface="Arial" panose="020B0604020202020204" pitchFamily="34" charset="0"/>
                <a:ea typeface="Calibri" panose="020F0502020204030204" pitchFamily="34" charset="0"/>
              </a:rPr>
              <a:t>Ponak</a:t>
            </a:r>
            <a:r>
              <a:rPr lang="en-CA" sz="2000" dirty="0">
                <a:latin typeface="Arial" panose="020B0604020202020204" pitchFamily="34" charset="0"/>
                <a:ea typeface="Calibri" panose="020F0502020204030204" pitchFamily="34" charset="0"/>
              </a:rPr>
              <a:t> and Sims to the Pacific/West list. Addition of Baxter to the Expedited List.</a:t>
            </a:r>
            <a:endParaRPr lang="en-CA"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09148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2748" y="1535190"/>
            <a:ext cx="9614199" cy="3416320"/>
          </a:xfrm>
          <a:prstGeom prst="rect">
            <a:avLst/>
          </a:prstGeom>
          <a:noFill/>
        </p:spPr>
        <p:txBody>
          <a:bodyPr wrap="square" rtlCol="0">
            <a:spAutoFit/>
          </a:bodyPr>
          <a:lstStyle/>
          <a:p>
            <a:pPr marL="914400" indent="-228600" algn="ctr"/>
            <a:r>
              <a:rPr lang="en-US" sz="2800" b="1" dirty="0"/>
              <a:t>The Goal of Collective Bargaining </a:t>
            </a:r>
          </a:p>
          <a:p>
            <a:pPr marL="914400" indent="-228600"/>
            <a:endParaRPr lang="en-US" sz="2000" dirty="0">
              <a:latin typeface="Calibri" charset="0"/>
            </a:endParaRPr>
          </a:p>
          <a:p>
            <a:pPr marL="1371600" indent="-228600"/>
            <a:r>
              <a:rPr lang="en-US" sz="2800" dirty="0"/>
              <a:t>To obtain the following:</a:t>
            </a:r>
          </a:p>
          <a:p>
            <a:pPr marL="1371600" indent="-228600"/>
            <a:endParaRPr lang="en-US" sz="2800" dirty="0"/>
          </a:p>
          <a:p>
            <a:pPr marL="1600200" indent="-457200">
              <a:buFont typeface="Arial" charset="0"/>
              <a:buChar char="•"/>
            </a:pPr>
            <a:r>
              <a:rPr lang="en-US" sz="2800" dirty="0"/>
              <a:t>Above market and CPI wage increases</a:t>
            </a:r>
          </a:p>
          <a:p>
            <a:pPr marL="1600200" indent="-457200">
              <a:buFont typeface="Arial" charset="0"/>
              <a:buChar char="•"/>
            </a:pPr>
            <a:r>
              <a:rPr lang="en-US" sz="2800" dirty="0"/>
              <a:t>Protecting provisions that are Important to members</a:t>
            </a:r>
          </a:p>
          <a:p>
            <a:pPr marL="1600200" indent="-457200">
              <a:buFont typeface="Arial" charset="0"/>
              <a:buChar char="•"/>
            </a:pPr>
            <a:r>
              <a:rPr lang="en-US" sz="2800" dirty="0"/>
              <a:t>Agreeing on closed session commitments that enhance our working conditions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2" name="Slide Number Placeholder 1"/>
          <p:cNvSpPr>
            <a:spLocks noGrp="1"/>
          </p:cNvSpPr>
          <p:nvPr>
            <p:ph type="sldNum" sz="quarter" idx="12"/>
          </p:nvPr>
        </p:nvSpPr>
        <p:spPr/>
        <p:txBody>
          <a:bodyPr/>
          <a:lstStyle/>
          <a:p>
            <a:fld id="{A814F122-40C1-004A-AD90-4119EFAE89A8}" type="slidenum">
              <a:rPr lang="en-US" smtClean="0"/>
              <a:t>3</a:t>
            </a:fld>
            <a:endParaRPr lang="en-US"/>
          </a:p>
        </p:txBody>
      </p:sp>
    </p:spTree>
    <p:extLst>
      <p:ext uri="{BB962C8B-B14F-4D97-AF65-F5344CB8AC3E}">
        <p14:creationId xmlns:p14="http://schemas.microsoft.com/office/powerpoint/2010/main" val="17271298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1398" y="2024010"/>
            <a:ext cx="9842643" cy="646331"/>
          </a:xfrm>
          <a:prstGeom prst="rect">
            <a:avLst/>
          </a:prstGeom>
          <a:noFill/>
        </p:spPr>
        <p:txBody>
          <a:bodyPr wrap="square" rtlCol="0">
            <a:spAutoFit/>
          </a:bodyPr>
          <a:lstStyle/>
          <a:p>
            <a:r>
              <a:rPr lang="en-US" dirty="0"/>
              <a:t> </a:t>
            </a:r>
          </a:p>
          <a:p>
            <a:endParaRPr lang="en-US" dirty="0"/>
          </a:p>
        </p:txBody>
      </p:sp>
      <p:sp>
        <p:nvSpPr>
          <p:cNvPr id="5" name="TextBox 4"/>
          <p:cNvSpPr txBox="1"/>
          <p:nvPr/>
        </p:nvSpPr>
        <p:spPr>
          <a:xfrm>
            <a:off x="1133739" y="4455297"/>
            <a:ext cx="9897762" cy="923330"/>
          </a:xfrm>
          <a:prstGeom prst="rect">
            <a:avLst/>
          </a:prstGeom>
          <a:noFill/>
        </p:spPr>
        <p:txBody>
          <a:bodyPr wrap="square" rtlCol="0">
            <a:spAutoFit/>
          </a:bodyPr>
          <a:lstStyle/>
          <a:p>
            <a:pPr algn="ctr"/>
            <a:r>
              <a:rPr lang="en-US" sz="5400" b="1" dirty="0"/>
              <a:t>Thanks for listening</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889" y="333634"/>
            <a:ext cx="10163463" cy="2540867"/>
          </a:xfrm>
          <a:prstGeom prst="rect">
            <a:avLst/>
          </a:prstGeom>
          <a:effectLst>
            <a:softEdge rad="127000"/>
          </a:effectLst>
        </p:spPr>
      </p:pic>
      <p:sp>
        <p:nvSpPr>
          <p:cNvPr id="4" name="Slide Number Placeholder 3"/>
          <p:cNvSpPr>
            <a:spLocks noGrp="1"/>
          </p:cNvSpPr>
          <p:nvPr>
            <p:ph type="sldNum" sz="quarter" idx="12"/>
          </p:nvPr>
        </p:nvSpPr>
        <p:spPr/>
        <p:txBody>
          <a:bodyPr/>
          <a:lstStyle/>
          <a:p>
            <a:fld id="{A814F122-40C1-004A-AD90-4119EFAE89A8}" type="slidenum">
              <a:rPr lang="en-US" smtClean="0"/>
              <a:t>30</a:t>
            </a:fld>
            <a:endParaRPr lang="en-US"/>
          </a:p>
        </p:txBody>
      </p:sp>
    </p:spTree>
    <p:extLst>
      <p:ext uri="{BB962C8B-B14F-4D97-AF65-F5344CB8AC3E}">
        <p14:creationId xmlns:p14="http://schemas.microsoft.com/office/powerpoint/2010/main" val="470211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8557" y="2115009"/>
            <a:ext cx="9514702" cy="3724096"/>
          </a:xfrm>
          <a:prstGeom prst="rect">
            <a:avLst/>
          </a:prstGeom>
          <a:noFill/>
        </p:spPr>
        <p:txBody>
          <a:bodyPr wrap="square" rtlCol="0">
            <a:spAutoFit/>
          </a:bodyPr>
          <a:lstStyle/>
          <a:p>
            <a:pPr algn="ctr"/>
            <a:r>
              <a:rPr lang="en-US" sz="2800" b="1" dirty="0"/>
              <a:t>How do we determine our bargaining priorities?</a:t>
            </a:r>
          </a:p>
          <a:p>
            <a:pPr algn="ctr"/>
            <a:endParaRPr lang="en-US" sz="2000" b="1" dirty="0"/>
          </a:p>
          <a:p>
            <a:pPr algn="ctr"/>
            <a:endParaRPr lang="en-US" sz="2000" dirty="0"/>
          </a:p>
          <a:p>
            <a:pPr marL="1257300" lvl="2" indent="-342900">
              <a:buFont typeface="Arial" panose="020B0604020202020204" pitchFamily="34" charset="0"/>
              <a:buChar char="•"/>
            </a:pPr>
            <a:r>
              <a:rPr lang="en-US" sz="2800" dirty="0"/>
              <a:t>Information gathered from last years survey </a:t>
            </a:r>
          </a:p>
          <a:p>
            <a:pPr marL="1257300" lvl="2" indent="-342900">
              <a:buFont typeface="Arial" panose="020B0604020202020204" pitchFamily="34" charset="0"/>
              <a:buChar char="•"/>
            </a:pPr>
            <a:r>
              <a:rPr lang="en-US" sz="2800" dirty="0"/>
              <a:t>Recent settlements within NAV CANADA</a:t>
            </a:r>
          </a:p>
          <a:p>
            <a:pPr marL="1257300" lvl="2" indent="-342900">
              <a:buFont typeface="Arial" panose="020B0604020202020204" pitchFamily="34" charset="0"/>
              <a:buChar char="•"/>
            </a:pPr>
            <a:r>
              <a:rPr lang="en-US" sz="2800" dirty="0"/>
              <a:t>Recent settlements within PIPSC</a:t>
            </a:r>
          </a:p>
          <a:p>
            <a:pPr algn="ctr"/>
            <a:endParaRPr lang="en-US" sz="2800" dirty="0"/>
          </a:p>
          <a:p>
            <a:pPr algn="ctr"/>
            <a:endParaRPr lang="en-US" sz="2000" dirty="0"/>
          </a:p>
          <a:p>
            <a:pPr algn="ctr"/>
            <a:endParaRPr lang="en-US" b="1" dirty="0"/>
          </a:p>
          <a:p>
            <a:pPr algn="ctr"/>
            <a:r>
              <a:rPr lang="en-US" b="1" dirty="0"/>
              <a: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3" name="Slide Number Placeholder 2"/>
          <p:cNvSpPr>
            <a:spLocks noGrp="1"/>
          </p:cNvSpPr>
          <p:nvPr>
            <p:ph type="sldNum" sz="quarter" idx="12"/>
          </p:nvPr>
        </p:nvSpPr>
        <p:spPr/>
        <p:txBody>
          <a:bodyPr/>
          <a:lstStyle/>
          <a:p>
            <a:fld id="{A814F122-40C1-004A-AD90-4119EFAE89A8}" type="slidenum">
              <a:rPr lang="en-US" smtClean="0"/>
              <a:t>4</a:t>
            </a:fld>
            <a:endParaRPr lang="en-US"/>
          </a:p>
        </p:txBody>
      </p:sp>
    </p:spTree>
    <p:extLst>
      <p:ext uri="{BB962C8B-B14F-4D97-AF65-F5344CB8AC3E}">
        <p14:creationId xmlns:p14="http://schemas.microsoft.com/office/powerpoint/2010/main" val="1127149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4440" y="2477989"/>
            <a:ext cx="6739431" cy="1661993"/>
          </a:xfrm>
          <a:prstGeom prst="rect">
            <a:avLst/>
          </a:prstGeom>
          <a:noFill/>
        </p:spPr>
        <p:txBody>
          <a:bodyPr wrap="square" rtlCol="0">
            <a:spAutoFit/>
          </a:bodyPr>
          <a:lstStyle/>
          <a:p>
            <a:pPr algn="ctr"/>
            <a:r>
              <a:rPr lang="en-US" sz="2800" b="1" dirty="0"/>
              <a:t>Except for monetary, the changes are presented in the order they appear in the collective agreement</a:t>
            </a:r>
            <a:endParaRPr lang="en-US" sz="2800" dirty="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3" name="Slide Number Placeholder 2"/>
          <p:cNvSpPr>
            <a:spLocks noGrp="1"/>
          </p:cNvSpPr>
          <p:nvPr>
            <p:ph type="sldNum" sz="quarter" idx="12"/>
          </p:nvPr>
        </p:nvSpPr>
        <p:spPr/>
        <p:txBody>
          <a:bodyPr/>
          <a:lstStyle/>
          <a:p>
            <a:fld id="{A814F122-40C1-004A-AD90-4119EFAE89A8}" type="slidenum">
              <a:rPr lang="en-US" smtClean="0"/>
              <a:t>5</a:t>
            </a:fld>
            <a:endParaRPr lang="en-US"/>
          </a:p>
        </p:txBody>
      </p:sp>
    </p:spTree>
    <p:extLst>
      <p:ext uri="{BB962C8B-B14F-4D97-AF65-F5344CB8AC3E}">
        <p14:creationId xmlns:p14="http://schemas.microsoft.com/office/powerpoint/2010/main" val="1711788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19518" y="1415445"/>
            <a:ext cx="7846542" cy="3539430"/>
          </a:xfrm>
          <a:prstGeom prst="rect">
            <a:avLst/>
          </a:prstGeom>
          <a:noFill/>
        </p:spPr>
        <p:txBody>
          <a:bodyPr wrap="square" rtlCol="0">
            <a:spAutoFit/>
          </a:bodyPr>
          <a:lstStyle/>
          <a:p>
            <a:pPr algn="ctr"/>
            <a:r>
              <a:rPr lang="en-US" sz="2800" b="1" dirty="0"/>
              <a:t>SALARY</a:t>
            </a:r>
          </a:p>
          <a:p>
            <a:pPr algn="ctr"/>
            <a:endParaRPr lang="en-US" sz="2800" b="1" dirty="0"/>
          </a:p>
          <a:p>
            <a:r>
              <a:rPr lang="en-US" sz="2800" dirty="0"/>
              <a:t>3% economic increase effective May 1, 2019  </a:t>
            </a:r>
          </a:p>
          <a:p>
            <a:r>
              <a:rPr lang="en-US" sz="2800" dirty="0"/>
              <a:t>3% economic increase effective May 1, 2020 </a:t>
            </a:r>
          </a:p>
          <a:p>
            <a:r>
              <a:rPr lang="en-US" sz="2800" dirty="0"/>
              <a:t>3% economic increase effective May 1, 2021 </a:t>
            </a:r>
          </a:p>
          <a:p>
            <a:r>
              <a:rPr lang="en-US" sz="2800" dirty="0"/>
              <a:t>3% economic increase effective May 1, 2022  </a:t>
            </a:r>
          </a:p>
          <a:p>
            <a:endParaRPr lang="en-US" sz="2800" dirty="0"/>
          </a:p>
          <a:p>
            <a:r>
              <a:rPr lang="en-US" sz="2800" dirty="0"/>
              <a:t>Equal to the pattern set by  CATCA and ATSAC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2" name="Slide Number Placeholder 1"/>
          <p:cNvSpPr>
            <a:spLocks noGrp="1"/>
          </p:cNvSpPr>
          <p:nvPr>
            <p:ph type="sldNum" sz="quarter" idx="12"/>
          </p:nvPr>
        </p:nvSpPr>
        <p:spPr/>
        <p:txBody>
          <a:bodyPr/>
          <a:lstStyle/>
          <a:p>
            <a:fld id="{A814F122-40C1-004A-AD90-4119EFAE89A8}" type="slidenum">
              <a:rPr lang="en-US" smtClean="0"/>
              <a:t>6</a:t>
            </a:fld>
            <a:endParaRPr lang="en-US"/>
          </a:p>
        </p:txBody>
      </p:sp>
    </p:spTree>
    <p:extLst>
      <p:ext uri="{BB962C8B-B14F-4D97-AF65-F5344CB8AC3E}">
        <p14:creationId xmlns:p14="http://schemas.microsoft.com/office/powerpoint/2010/main" val="1020558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9282" y="1545300"/>
            <a:ext cx="9514702" cy="4062651"/>
          </a:xfrm>
          <a:prstGeom prst="rect">
            <a:avLst/>
          </a:prstGeom>
          <a:noFill/>
        </p:spPr>
        <p:txBody>
          <a:bodyPr wrap="square" rtlCol="0">
            <a:spAutoFit/>
          </a:bodyPr>
          <a:lstStyle/>
          <a:p>
            <a:pPr algn="ctr"/>
            <a:r>
              <a:rPr lang="en-CA" sz="2400" b="1" dirty="0"/>
              <a:t>31.07 Retroactive Pay</a:t>
            </a:r>
          </a:p>
          <a:p>
            <a:r>
              <a:rPr lang="en-CA" b="1" dirty="0"/>
              <a:t> </a:t>
            </a:r>
            <a:endParaRPr lang="en-CA" dirty="0"/>
          </a:p>
          <a:p>
            <a:r>
              <a:rPr lang="en-CA" sz="2000" b="1" dirty="0"/>
              <a:t>Retroactive pay shall apply to all employees :</a:t>
            </a:r>
          </a:p>
          <a:p>
            <a:endParaRPr lang="en-CA" sz="2000" b="1" dirty="0"/>
          </a:p>
          <a:p>
            <a:pPr marL="800100" lvl="1" indent="-342900">
              <a:buFont typeface="Arial" panose="020B0604020202020204" pitchFamily="34" charset="0"/>
              <a:buChar char="•"/>
            </a:pPr>
            <a:r>
              <a:rPr lang="en-CA" sz="2000" b="1" dirty="0"/>
              <a:t>who are in the bargaining unit at the time of signing or moved to another bargaining unit, </a:t>
            </a:r>
          </a:p>
          <a:p>
            <a:pPr marL="800100" lvl="1" indent="-342900">
              <a:buFont typeface="Arial" panose="020B0604020202020204" pitchFamily="34" charset="0"/>
              <a:buChar char="•"/>
            </a:pPr>
            <a:r>
              <a:rPr lang="en-CA" sz="2000" b="1" dirty="0"/>
              <a:t>all employees in the bargaining unit who retired or died during the retroactive period, </a:t>
            </a:r>
          </a:p>
          <a:p>
            <a:pPr marL="800100" lvl="1" indent="-342900">
              <a:buFont typeface="Arial" panose="020B0604020202020204" pitchFamily="34" charset="0"/>
              <a:buChar char="•"/>
            </a:pPr>
            <a:r>
              <a:rPr lang="en-CA" sz="2000" b="1" dirty="0"/>
              <a:t>and all employees in the bargaining unit whose employment ceased as a result of being declared surplus during the retroactive period. </a:t>
            </a:r>
          </a:p>
          <a:p>
            <a:endParaRPr lang="en-CA" sz="2000" b="1" dirty="0"/>
          </a:p>
          <a:p>
            <a:r>
              <a:rPr lang="en-CA" dirty="0"/>
              <a:t> </a:t>
            </a:r>
          </a:p>
          <a:p>
            <a:r>
              <a:rPr lang="en-CA" dirty="0"/>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6" name="Slide Number Placeholder 5"/>
          <p:cNvSpPr>
            <a:spLocks noGrp="1"/>
          </p:cNvSpPr>
          <p:nvPr>
            <p:ph type="sldNum" sz="quarter" idx="12"/>
          </p:nvPr>
        </p:nvSpPr>
        <p:spPr/>
        <p:txBody>
          <a:bodyPr/>
          <a:lstStyle/>
          <a:p>
            <a:fld id="{A814F122-40C1-004A-AD90-4119EFAE89A8}" type="slidenum">
              <a:rPr lang="en-US" smtClean="0"/>
              <a:t>7</a:t>
            </a:fld>
            <a:endParaRPr lang="en-US"/>
          </a:p>
        </p:txBody>
      </p:sp>
    </p:spTree>
    <p:extLst>
      <p:ext uri="{BB962C8B-B14F-4D97-AF65-F5344CB8AC3E}">
        <p14:creationId xmlns:p14="http://schemas.microsoft.com/office/powerpoint/2010/main" val="575089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3" name="Slide Number Placeholder 2"/>
          <p:cNvSpPr>
            <a:spLocks noGrp="1"/>
          </p:cNvSpPr>
          <p:nvPr>
            <p:ph type="sldNum" sz="quarter" idx="12"/>
          </p:nvPr>
        </p:nvSpPr>
        <p:spPr/>
        <p:txBody>
          <a:bodyPr/>
          <a:lstStyle/>
          <a:p>
            <a:fld id="{A814F122-40C1-004A-AD90-4119EFAE89A8}" type="slidenum">
              <a:rPr lang="en-US" smtClean="0"/>
              <a:t>8</a:t>
            </a:fld>
            <a:endParaRPr lang="en-US"/>
          </a:p>
        </p:txBody>
      </p:sp>
      <p:sp>
        <p:nvSpPr>
          <p:cNvPr id="6" name="TextBox 5">
            <a:extLst>
              <a:ext uri="{FF2B5EF4-FFF2-40B4-BE49-F238E27FC236}">
                <a16:creationId xmlns:a16="http://schemas.microsoft.com/office/drawing/2014/main" xmlns="" id="{529D1876-03E1-FD43-94B2-42ACDA73E65D}"/>
              </a:ext>
            </a:extLst>
          </p:cNvPr>
          <p:cNvSpPr txBox="1"/>
          <p:nvPr/>
        </p:nvSpPr>
        <p:spPr>
          <a:xfrm>
            <a:off x="1338649" y="1724538"/>
            <a:ext cx="9514702" cy="3170099"/>
          </a:xfrm>
          <a:prstGeom prst="rect">
            <a:avLst/>
          </a:prstGeom>
          <a:noFill/>
        </p:spPr>
        <p:txBody>
          <a:bodyPr wrap="square" rtlCol="0">
            <a:spAutoFit/>
          </a:bodyPr>
          <a:lstStyle/>
          <a:p>
            <a:r>
              <a:rPr lang="en-CA" sz="2400" b="1" dirty="0"/>
              <a:t>31.07 Retroactive Pay continued….</a:t>
            </a:r>
          </a:p>
          <a:p>
            <a:r>
              <a:rPr lang="en-CA" b="1" dirty="0"/>
              <a:t> </a:t>
            </a:r>
            <a:endParaRPr lang="en-CA" dirty="0"/>
          </a:p>
          <a:p>
            <a:r>
              <a:rPr lang="en-CA" dirty="0"/>
              <a:t> </a:t>
            </a:r>
          </a:p>
          <a:p>
            <a:r>
              <a:rPr lang="en-CA" sz="2000" b="1" dirty="0"/>
              <a:t>Overtime shall be recalculated retroactively to reflect adjusted pay rates in the retroactive period;</a:t>
            </a:r>
          </a:p>
          <a:p>
            <a:endParaRPr lang="en-CA" sz="2000" b="1" dirty="0"/>
          </a:p>
          <a:p>
            <a:r>
              <a:rPr lang="en-CA" sz="2000" b="1" dirty="0"/>
              <a:t>The retroactive upward revision shall not apply to former employees whose employment was validly terminated;</a:t>
            </a:r>
          </a:p>
          <a:p>
            <a:endParaRPr lang="en-CA" sz="2000" b="1" dirty="0"/>
          </a:p>
          <a:p>
            <a:r>
              <a:rPr lang="en-CA" sz="2000" b="1" dirty="0"/>
              <a:t> </a:t>
            </a:r>
          </a:p>
        </p:txBody>
      </p:sp>
    </p:spTree>
    <p:extLst>
      <p:ext uri="{BB962C8B-B14F-4D97-AF65-F5344CB8AC3E}">
        <p14:creationId xmlns:p14="http://schemas.microsoft.com/office/powerpoint/2010/main" val="2019583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904734" cy="976184"/>
          </a:xfrm>
          <a:prstGeom prst="rect">
            <a:avLst/>
          </a:prstGeom>
          <a:effectLst>
            <a:softEdge rad="127000"/>
          </a:effectLst>
        </p:spPr>
      </p:pic>
      <p:sp>
        <p:nvSpPr>
          <p:cNvPr id="3" name="Slide Number Placeholder 2"/>
          <p:cNvSpPr>
            <a:spLocks noGrp="1"/>
          </p:cNvSpPr>
          <p:nvPr>
            <p:ph type="sldNum" sz="quarter" idx="12"/>
          </p:nvPr>
        </p:nvSpPr>
        <p:spPr/>
        <p:txBody>
          <a:bodyPr/>
          <a:lstStyle/>
          <a:p>
            <a:fld id="{A814F122-40C1-004A-AD90-4119EFAE89A8}" type="slidenum">
              <a:rPr lang="en-US" smtClean="0"/>
              <a:t>9</a:t>
            </a:fld>
            <a:endParaRPr lang="en-US"/>
          </a:p>
        </p:txBody>
      </p:sp>
      <p:sp>
        <p:nvSpPr>
          <p:cNvPr id="2" name="Rectangle 1">
            <a:extLst>
              <a:ext uri="{FF2B5EF4-FFF2-40B4-BE49-F238E27FC236}">
                <a16:creationId xmlns:a16="http://schemas.microsoft.com/office/drawing/2014/main" xmlns="" id="{2390F567-6ED5-B542-94B5-50540E1F14C9}"/>
              </a:ext>
            </a:extLst>
          </p:cNvPr>
          <p:cNvSpPr/>
          <p:nvPr/>
        </p:nvSpPr>
        <p:spPr>
          <a:xfrm>
            <a:off x="1890156" y="1067081"/>
            <a:ext cx="8375904" cy="4259499"/>
          </a:xfrm>
          <a:prstGeom prst="rect">
            <a:avLst/>
          </a:prstGeom>
        </p:spPr>
        <p:txBody>
          <a:bodyPr wrap="square">
            <a:spAutoFit/>
          </a:bodyPr>
          <a:lstStyle/>
          <a:p>
            <a:pPr lvl="0" algn="ctr">
              <a:lnSpc>
                <a:spcPct val="150000"/>
              </a:lnSpc>
              <a:spcAft>
                <a:spcPts val="1000"/>
              </a:spcAft>
              <a:tabLst>
                <a:tab pos="228600" algn="l"/>
              </a:tabLst>
            </a:pPr>
            <a:r>
              <a:rPr lang="en-CA" sz="2800" u="sng" dirty="0">
                <a:latin typeface="Arial" panose="020B0604020202020204" pitchFamily="34" charset="0"/>
                <a:ea typeface="Calibri" panose="020F0502020204030204" pitchFamily="34" charset="0"/>
              </a:rPr>
              <a:t>Article 11  INFORMATION</a:t>
            </a:r>
            <a:endParaRPr lang="en-CA" sz="2800" dirty="0">
              <a:latin typeface="Times New Roman" panose="02020603050405020304" pitchFamily="18" charset="0"/>
              <a:ea typeface="Times New Roman" panose="02020603050405020304" pitchFamily="18" charset="0"/>
            </a:endParaRPr>
          </a:p>
          <a:p>
            <a:pPr marL="228600">
              <a:lnSpc>
                <a:spcPct val="150000"/>
              </a:lnSpc>
              <a:spcAft>
                <a:spcPts val="1000"/>
              </a:spcAft>
            </a:pPr>
            <a:r>
              <a:rPr lang="en-CA" sz="2400" dirty="0">
                <a:latin typeface="Arial" panose="020B0604020202020204" pitchFamily="34" charset="0"/>
                <a:ea typeface="Calibri" panose="020F0502020204030204" pitchFamily="34" charset="0"/>
              </a:rPr>
              <a:t>Removal of the requirement to provide employees with a collective agreement on a USB key.  It is available on Central and on the PIPSC website</a:t>
            </a:r>
            <a:endParaRPr lang="en-CA" sz="2400" dirty="0">
              <a:latin typeface="Times New Roman" panose="02020603050405020304" pitchFamily="18" charset="0"/>
              <a:ea typeface="Times New Roman" panose="02020603050405020304" pitchFamily="18" charset="0"/>
            </a:endParaRPr>
          </a:p>
          <a:p>
            <a:pPr marL="228600">
              <a:lnSpc>
                <a:spcPct val="150000"/>
              </a:lnSpc>
              <a:spcAft>
                <a:spcPts val="1000"/>
              </a:spcAft>
            </a:pPr>
            <a:r>
              <a:rPr lang="en-CA" sz="2400" dirty="0">
                <a:latin typeface="Arial" panose="020B0604020202020204" pitchFamily="34" charset="0"/>
                <a:ea typeface="Calibri" panose="020F0502020204030204" pitchFamily="34" charset="0"/>
              </a:rPr>
              <a:t>Revisions made to modernise the Employee Information that is currently required by PIPSC and provided by NAV CANADA</a:t>
            </a:r>
            <a:endParaRPr lang="en-US" sz="2400" dirty="0"/>
          </a:p>
        </p:txBody>
      </p:sp>
    </p:spTree>
    <p:extLst>
      <p:ext uri="{BB962C8B-B14F-4D97-AF65-F5344CB8AC3E}">
        <p14:creationId xmlns:p14="http://schemas.microsoft.com/office/powerpoint/2010/main" val="1528611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5280</TotalTime>
  <Words>1250</Words>
  <Application>Microsoft Office PowerPoint</Application>
  <PresentationFormat>Widescreen</PresentationFormat>
  <Paragraphs>190</Paragraphs>
  <Slides>30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Symbol</vt:lpstr>
      <vt:lpstr>Times New Roman</vt:lpstr>
      <vt:lpstr>Celestial</vt:lpstr>
      <vt:lpstr>PIPSC NAV CANADA Group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PIPSC NAV CANADA Group</dc:title>
  <dc:creator>Michael Simard</dc:creator>
  <cp:lastModifiedBy>Lynda Noel</cp:lastModifiedBy>
  <cp:revision>148</cp:revision>
  <dcterms:created xsi:type="dcterms:W3CDTF">2017-07-07T17:11:17Z</dcterms:created>
  <dcterms:modified xsi:type="dcterms:W3CDTF">2020-02-20T13:53:52Z</dcterms:modified>
</cp:coreProperties>
</file>