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88" r:id="rId1"/>
  </p:sldMasterIdLst>
  <p:notesMasterIdLst>
    <p:notesMasterId r:id="rId32"/>
  </p:notesMasterIdLst>
  <p:handoutMasterIdLst>
    <p:handoutMasterId r:id="rId33"/>
  </p:handoutMasterIdLst>
  <p:sldIdLst>
    <p:sldId id="256" r:id="rId2"/>
    <p:sldId id="257" r:id="rId3"/>
    <p:sldId id="365" r:id="rId4"/>
    <p:sldId id="319" r:id="rId5"/>
    <p:sldId id="313" r:id="rId6"/>
    <p:sldId id="303" r:id="rId7"/>
    <p:sldId id="304" r:id="rId8"/>
    <p:sldId id="360" r:id="rId9"/>
    <p:sldId id="339" r:id="rId10"/>
    <p:sldId id="312" r:id="rId11"/>
    <p:sldId id="310" r:id="rId12"/>
    <p:sldId id="308" r:id="rId13"/>
    <p:sldId id="320" r:id="rId14"/>
    <p:sldId id="338" r:id="rId15"/>
    <p:sldId id="307" r:id="rId16"/>
    <p:sldId id="321" r:id="rId17"/>
    <p:sldId id="317" r:id="rId18"/>
    <p:sldId id="366" r:id="rId19"/>
    <p:sldId id="324" r:id="rId20"/>
    <p:sldId id="311" r:id="rId21"/>
    <p:sldId id="309" r:id="rId22"/>
    <p:sldId id="314" r:id="rId23"/>
    <p:sldId id="315" r:id="rId24"/>
    <p:sldId id="316" r:id="rId25"/>
    <p:sldId id="318" r:id="rId26"/>
    <p:sldId id="362" r:id="rId27"/>
    <p:sldId id="323" r:id="rId28"/>
    <p:sldId id="356" r:id="rId29"/>
    <p:sldId id="337" r:id="rId30"/>
    <p:sldId id="361"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C1EA8D9-4311-4120-A4C5-37DFD5F784B0}">
          <p14:sldIdLst>
            <p14:sldId id="256"/>
          </p14:sldIdLst>
        </p14:section>
        <p14:section name="Untitled Section" id="{AF56A1A4-B5EE-40C0-A88A-7A39DD3B6AAA}">
          <p14:sldIdLst>
            <p14:sldId id="257"/>
            <p14:sldId id="365"/>
            <p14:sldId id="319"/>
            <p14:sldId id="313"/>
            <p14:sldId id="303"/>
            <p14:sldId id="304"/>
            <p14:sldId id="360"/>
            <p14:sldId id="339"/>
            <p14:sldId id="312"/>
            <p14:sldId id="310"/>
            <p14:sldId id="308"/>
            <p14:sldId id="320"/>
            <p14:sldId id="338"/>
            <p14:sldId id="307"/>
            <p14:sldId id="321"/>
            <p14:sldId id="317"/>
            <p14:sldId id="366"/>
            <p14:sldId id="324"/>
            <p14:sldId id="311"/>
            <p14:sldId id="309"/>
            <p14:sldId id="314"/>
            <p14:sldId id="315"/>
            <p14:sldId id="316"/>
            <p14:sldId id="318"/>
            <p14:sldId id="362"/>
            <p14:sldId id="323"/>
            <p14:sldId id="356"/>
            <p14:sldId id="337"/>
            <p14:sldId id="36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C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11"/>
    <p:restoredTop sz="67477" autoAdjust="0"/>
  </p:normalViewPr>
  <p:slideViewPr>
    <p:cSldViewPr snapToGrid="0" snapToObjects="1">
      <p:cViewPr varScale="1">
        <p:scale>
          <a:sx n="78" d="100"/>
          <a:sy n="78" d="100"/>
        </p:scale>
        <p:origin x="1788" y="132"/>
      </p:cViewPr>
      <p:guideLst/>
    </p:cSldViewPr>
  </p:slideViewPr>
  <p:notesTextViewPr>
    <p:cViewPr>
      <p:scale>
        <a:sx n="1" d="1"/>
        <a:sy n="1" d="1"/>
      </p:scale>
      <p:origin x="0" y="0"/>
    </p:cViewPr>
  </p:notesTextViewPr>
  <p:notesViewPr>
    <p:cSldViewPr snapToGrid="0" snapToObjects="1">
      <p:cViewPr varScale="1">
        <p:scale>
          <a:sx n="86" d="100"/>
          <a:sy n="86" d="100"/>
        </p:scale>
        <p:origin x="253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E193C4-B73A-424B-8C2F-4CD9B213586D}" type="datetimeFigureOut">
              <a:rPr lang="en-CA" smtClean="0"/>
              <a:t>2020-03-09</a:t>
            </a:fld>
            <a:endParaRPr lang="en-CA"/>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7F60DDF-BB02-48F4-901C-495760EC21B0}" type="slidenum">
              <a:rPr lang="en-CA" smtClean="0"/>
              <a:t>‹#›</a:t>
            </a:fld>
            <a:endParaRPr lang="en-CA"/>
          </a:p>
        </p:txBody>
      </p:sp>
    </p:spTree>
    <p:extLst>
      <p:ext uri="{BB962C8B-B14F-4D97-AF65-F5344CB8AC3E}">
        <p14:creationId xmlns:p14="http://schemas.microsoft.com/office/powerpoint/2010/main" val="479797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84667B-096E-3E45-8B23-3166B2499DA9}" type="datetimeFigureOut">
              <a:rPr lang="en-US" smtClean="0"/>
              <a:t>3/9/2020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74B2F4-7792-1246-838F-45B4C6A69F58}" type="slidenum">
              <a:rPr lang="en-US" smtClean="0"/>
              <a:t>‹#›</a:t>
            </a:fld>
            <a:endParaRPr lang="en-US"/>
          </a:p>
        </p:txBody>
      </p:sp>
    </p:spTree>
    <p:extLst>
      <p:ext uri="{BB962C8B-B14F-4D97-AF65-F5344CB8AC3E}">
        <p14:creationId xmlns:p14="http://schemas.microsoft.com/office/powerpoint/2010/main" val="868101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pPr algn="l" rtl="0"/>
            <a:fld id="{6774B2F4-7792-1246-838F-45B4C6A69F58}" type="slidenum">
              <a:rPr/>
              <a:t>10</a:t>
            </a:fld>
            <a:endParaRPr lang="fr-CA"/>
          </a:p>
        </p:txBody>
      </p:sp>
    </p:spTree>
    <p:extLst>
      <p:ext uri="{BB962C8B-B14F-4D97-AF65-F5344CB8AC3E}">
        <p14:creationId xmlns:p14="http://schemas.microsoft.com/office/powerpoint/2010/main" val="1104480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pPr algn="l" rtl="0"/>
            <a:fld id="{6774B2F4-7792-1246-838F-45B4C6A69F58}" type="slidenum">
              <a:rPr/>
              <a:t>24</a:t>
            </a:fld>
            <a:endParaRPr lang="fr-CA"/>
          </a:p>
        </p:txBody>
      </p:sp>
    </p:spTree>
    <p:extLst>
      <p:ext uri="{BB962C8B-B14F-4D97-AF65-F5344CB8AC3E}">
        <p14:creationId xmlns:p14="http://schemas.microsoft.com/office/powerpoint/2010/main" val="3704217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pPr algn="l" rtl="0"/>
            <a:fld id="{6774B2F4-7792-1246-838F-45B4C6A69F58}" type="slidenum">
              <a:rPr/>
              <a:t>30</a:t>
            </a:fld>
            <a:endParaRPr lang="fr-CA"/>
          </a:p>
        </p:txBody>
      </p:sp>
    </p:spTree>
    <p:extLst>
      <p:ext uri="{BB962C8B-B14F-4D97-AF65-F5344CB8AC3E}">
        <p14:creationId xmlns:p14="http://schemas.microsoft.com/office/powerpoint/2010/main" val="18357759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C2EF6676-1575-6B42-858E-083B05B8E443}" type="datetime1">
              <a:rPr lang="en-CA" smtClean="0"/>
              <a:t>2020-03-09</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A814F122-40C1-004A-AD90-4119EFAE89A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031DC9-F65C-9644-82CC-AC96D62814C8}" type="datetime1">
              <a:rPr lang="en-CA" smtClean="0"/>
              <a:t>2020-03-09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14F122-40C1-004A-AD90-4119EFAE89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329D98-C3B6-F445-A27B-3F3F8E2C1777}" type="datetime1">
              <a:rPr lang="en-CA" smtClean="0"/>
              <a:t>2020-03-09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4F122-40C1-004A-AD90-4119EFAE89A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EC7AFD-C22E-A64C-86C0-00456186B944}" type="datetime1">
              <a:rPr lang="en-CA" smtClean="0"/>
              <a:t>2020-03-09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4F122-40C1-004A-AD90-4119EFAE89A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9F16E7-A97A-1A40-984E-75B921D1BDC7}" type="datetime1">
              <a:rPr lang="en-CA" smtClean="0"/>
              <a:t>2020-03-09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4F122-40C1-004A-AD90-4119EFAE89A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6B8A74-2469-B34D-81A5-412F24AB2368}" type="datetime1">
              <a:rPr lang="en-CA" smtClean="0"/>
              <a:t>2020-03-09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4F122-40C1-004A-AD90-4119EFAE89A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80A948-09DA-EB41-B7F1-C52C066714FE}" type="datetime1">
              <a:rPr lang="en-CA" smtClean="0"/>
              <a:t>2020-03-09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4F122-40C1-004A-AD90-4119EFAE89A8}"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5916C4-87CA-E04C-8534-FD28B85E5318}" type="datetime1">
              <a:rPr lang="en-CA" smtClean="0"/>
              <a:t>2020-03-09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4F122-40C1-004A-AD90-4119EFAE89A8}" type="slidenum">
              <a:rPr lang="en-US" smtClean="0"/>
              <a:t>‹#›</a:t>
            </a:fld>
            <a:endParaRPr lang="en-US"/>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B3F9F-FFC8-EB4B-8FDA-44ADEF5FDB63}" type="datetime1">
              <a:rPr lang="en-CA" smtClean="0"/>
              <a:t>2020-03-09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4F122-40C1-004A-AD90-4119EFAE89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F754C0-12B1-EF48-BE1D-AB00CE6CB724}" type="datetime1">
              <a:rPr lang="en-CA" smtClean="0"/>
              <a:t>2020-03-09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4F122-40C1-004A-AD90-4119EFAE89A8}" type="slidenum">
              <a:rPr lang="en-US" smtClean="0"/>
              <a:t>‹#›</a:t>
            </a:fld>
            <a:endParaRPr lang="en-US"/>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2791" y="197427"/>
            <a:ext cx="3902400" cy="975600"/>
          </a:xfrm>
          <a:prstGeom prst="rect">
            <a:avLst/>
          </a:prstGeom>
          <a:effectLst>
            <a:softEdge rad="127000"/>
          </a:effectLst>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F56C1F-96A3-E94C-84A1-FCBE8C058C8E}" type="datetime1">
              <a:rPr lang="en-CA" smtClean="0"/>
              <a:t>2020-03-09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4F122-40C1-004A-AD90-4119EFAE89A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E15DCD-8C42-C54A-8987-D9AFCA7287EA}" type="datetime1">
              <a:rPr lang="en-CA" smtClean="0"/>
              <a:t>2020-03-09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14F122-40C1-004A-AD90-4119EFAE89A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8604E9-D3A3-7146-A857-31E97818BCFF}" type="datetime1">
              <a:rPr lang="en-CA" smtClean="0"/>
              <a:t>2020-03-09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14F122-40C1-004A-AD90-4119EFAE89A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4B9D15-0842-E14A-82FA-0DE96F33BD31}" type="datetime1">
              <a:rPr lang="en-CA" smtClean="0"/>
              <a:t>2020-03-09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14F122-40C1-004A-AD90-4119EFAE89A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4D3D6AF3-454E-4646-8AF6-B812B7B0FE08}" type="datetime1">
              <a:rPr lang="en-CA" smtClean="0"/>
              <a:t>2020-03-09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14F122-40C1-004A-AD90-4119EFAE89A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E4FBE0-3ADF-5044-85AB-53BECA33CFD7}" type="datetime1">
              <a:rPr lang="en-CA" smtClean="0"/>
              <a:t>2020-03-09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14F122-40C1-004A-AD90-4119EFAE89A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DA3327-35BF-A742-887F-B6A787FD65FE}" type="datetime1">
              <a:rPr lang="en-CA" smtClean="0"/>
              <a:t>2020-03-09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14F122-40C1-004A-AD90-4119EFAE89A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D77FC4D-E760-924A-8E35-F42849D0468B}" type="datetime1">
              <a:rPr lang="en-CA" smtClean="0"/>
              <a:t>2020-03-09</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814F122-40C1-004A-AD90-4119EFAE89A8}" type="slidenum">
              <a:rPr lang="en-US" smtClean="0"/>
              <a:t>‹#›</a:t>
            </a:fld>
            <a:endParaRPr lang="en-US"/>
          </a:p>
        </p:txBody>
      </p:sp>
    </p:spTree>
    <p:extLst>
      <p:ext uri="{BB962C8B-B14F-4D97-AF65-F5344CB8AC3E}">
        <p14:creationId xmlns:p14="http://schemas.microsoft.com/office/powerpoint/2010/main" val="92252910"/>
      </p:ext>
    </p:extLst>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 id="2147483901" r:id="rId13"/>
    <p:sldLayoutId id="2147483902" r:id="rId14"/>
    <p:sldLayoutId id="2147483903" r:id="rId15"/>
    <p:sldLayoutId id="2147483904" r:id="rId16"/>
    <p:sldLayoutId id="2147483905" r:id="rId17"/>
  </p:sldLayoutIdLst>
  <p:timing>
    <p:tnLst>
      <p:par>
        <p:cTn id="1" dur="indefinite" restart="never" nodeType="tmRoot"/>
      </p:par>
    </p:tnLst>
  </p:timing>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2387600"/>
          </a:xfrm>
        </p:spPr>
        <p:txBody>
          <a:bodyPr>
            <a:normAutofit/>
          </a:bodyPr>
          <a:lstStyle/>
          <a:p>
            <a:pPr algn="ctr" rtl="0"/>
            <a:r>
              <a:rPr lang="fr-CA" sz="7200" b="1" i="0" u="none" baseline="0"/>
              <a:t>Groupe NAV CANADA DE L’IPFPC </a:t>
            </a:r>
          </a:p>
        </p:txBody>
      </p:sp>
      <p:sp>
        <p:nvSpPr>
          <p:cNvPr id="3" name="Subtitle 2"/>
          <p:cNvSpPr>
            <a:spLocks noGrp="1"/>
          </p:cNvSpPr>
          <p:nvPr>
            <p:ph type="subTitle" idx="1"/>
          </p:nvPr>
        </p:nvSpPr>
        <p:spPr>
          <a:xfrm>
            <a:off x="1015999" y="2716105"/>
            <a:ext cx="10144125" cy="1655762"/>
          </a:xfrm>
        </p:spPr>
        <p:txBody>
          <a:bodyPr>
            <a:normAutofit fontScale="92500"/>
          </a:bodyPr>
          <a:lstStyle/>
          <a:p>
            <a:pPr algn="ctr" rtl="0"/>
            <a:r>
              <a:rPr lang="fr-CA" sz="3600" b="1" i="0" u="none" baseline="0" dirty="0"/>
              <a:t>Séance d’information sur l’entente de principe</a:t>
            </a:r>
          </a:p>
          <a:p>
            <a:pPr algn="ctr" rtl="0"/>
            <a:r>
              <a:rPr lang="fr-CA" sz="3600" b="1" i="0" u="none" baseline="0" dirty="0"/>
              <a:t>Février 2020</a:t>
            </a:r>
          </a:p>
        </p:txBody>
      </p:sp>
      <p:sp>
        <p:nvSpPr>
          <p:cNvPr id="6" name="Slide Number Placeholder 5"/>
          <p:cNvSpPr>
            <a:spLocks noGrp="1"/>
          </p:cNvSpPr>
          <p:nvPr>
            <p:ph type="sldNum" sz="quarter" idx="12"/>
          </p:nvPr>
        </p:nvSpPr>
        <p:spPr/>
        <p:txBody>
          <a:bodyPr/>
          <a:lstStyle/>
          <a:p>
            <a:pPr algn="r" rtl="0"/>
            <a:fld id="{A814F122-40C1-004A-AD90-4119EFAE89A8}" type="slidenum">
              <a:rPr/>
              <a:t>1</a:t>
            </a:fld>
            <a:endParaRPr lang="fr-CA"/>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6000" y="4131221"/>
            <a:ext cx="7920000" cy="1980000"/>
          </a:xfrm>
          <a:prstGeom prst="rect">
            <a:avLst/>
          </a:prstGeom>
          <a:effectLst>
            <a:glow rad="63500">
              <a:srgbClr val="002C3F"/>
            </a:glow>
            <a:softEdge rad="127000"/>
          </a:effectLst>
        </p:spPr>
      </p:pic>
    </p:spTree>
    <p:extLst>
      <p:ext uri="{BB962C8B-B14F-4D97-AF65-F5344CB8AC3E}">
        <p14:creationId xmlns:p14="http://schemas.microsoft.com/office/powerpoint/2010/main" val="19434022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lgn="r" rtl="0"/>
            <a:fld id="{A814F122-40C1-004A-AD90-4119EFAE89A8}" type="slidenum">
              <a:rPr/>
              <a:t>10</a:t>
            </a:fld>
            <a:endParaRPr lang="fr-CA"/>
          </a:p>
        </p:txBody>
      </p:sp>
      <p:sp>
        <p:nvSpPr>
          <p:cNvPr id="3" name="Rectangle 2">
            <a:extLst>
              <a:ext uri="{FF2B5EF4-FFF2-40B4-BE49-F238E27FC236}">
                <a16:creationId xmlns:a16="http://schemas.microsoft.com/office/drawing/2014/main" xmlns="" id="{CCCA87A3-2FDC-EA44-9454-532E403C8D71}"/>
              </a:ext>
            </a:extLst>
          </p:cNvPr>
          <p:cNvSpPr/>
          <p:nvPr/>
        </p:nvSpPr>
        <p:spPr>
          <a:xfrm>
            <a:off x="2913888" y="1888143"/>
            <a:ext cx="6096000" cy="2543325"/>
          </a:xfrm>
          <a:prstGeom prst="rect">
            <a:avLst/>
          </a:prstGeom>
        </p:spPr>
        <p:txBody>
          <a:bodyPr>
            <a:spAutoFit/>
          </a:bodyPr>
          <a:lstStyle/>
          <a:p>
            <a:pPr lvl="0" algn="ctr" rtl="0">
              <a:lnSpc>
                <a:spcPct val="150000"/>
              </a:lnSpc>
              <a:spcAft>
                <a:spcPts val="1000"/>
              </a:spcAft>
              <a:tabLst>
                <a:tab pos="228600" algn="l"/>
              </a:tabLst>
            </a:pPr>
            <a:r>
              <a:rPr lang="fr-CA" sz="2800" b="0" i="0" u="sng" cap="all" baseline="0" dirty="0">
                <a:latin typeface="Arial" panose="020B0604020202020204" pitchFamily="34" charset="0"/>
                <a:ea typeface="Calibri" panose="020F0502020204030204" pitchFamily="34" charset="0"/>
              </a:rPr>
              <a:t>23 </a:t>
            </a:r>
            <a:r>
              <a:rPr lang="fr-CA" sz="2800" b="0" i="0" u="sng" cap="all" baseline="0" dirty="0" smtClean="0">
                <a:latin typeface="Arial" panose="020B0604020202020204" pitchFamily="34" charset="0"/>
                <a:ea typeface="Calibri" panose="020F0502020204030204" pitchFamily="34" charset="0"/>
              </a:rPr>
              <a:t>A</a:t>
            </a:r>
            <a:r>
              <a:rPr lang="fr-CA" sz="2800" b="0" i="0" u="sng" baseline="0" dirty="0" smtClean="0">
                <a:latin typeface="Arial" panose="020B0604020202020204" pitchFamily="34" charset="0"/>
                <a:ea typeface="Calibri" panose="020F0502020204030204" pitchFamily="34" charset="0"/>
              </a:rPr>
              <a:t>bsence de discrimination</a:t>
            </a:r>
            <a:endParaRPr lang="fr-CA" sz="2800" dirty="0" smtClean="0">
              <a:latin typeface="Times New Roman" panose="02020603050405020304" pitchFamily="18" charset="0"/>
              <a:ea typeface="Times New Roman" panose="02020603050405020304" pitchFamily="18" charset="0"/>
            </a:endParaRPr>
          </a:p>
          <a:p>
            <a:pPr marL="228600" algn="l" rtl="0">
              <a:lnSpc>
                <a:spcPct val="150000"/>
              </a:lnSpc>
              <a:spcAft>
                <a:spcPts val="1000"/>
              </a:spcAft>
            </a:pPr>
            <a:r>
              <a:rPr lang="fr-CA" sz="2400" b="0" i="0" u="none" baseline="0" dirty="0" smtClean="0">
                <a:latin typeface="Arial" panose="020B0604020202020204" pitchFamily="34" charset="0"/>
                <a:ea typeface="Calibri" panose="020F0502020204030204" pitchFamily="34" charset="0"/>
              </a:rPr>
              <a:t>L’identité </a:t>
            </a:r>
            <a:r>
              <a:rPr lang="fr-CA" sz="2400" b="0" i="0" u="none" baseline="0" dirty="0">
                <a:latin typeface="Arial" panose="020B0604020202020204" pitchFamily="34" charset="0"/>
                <a:ea typeface="Calibri" panose="020F0502020204030204" pitchFamily="34" charset="0"/>
              </a:rPr>
              <a:t>de genre, l’expression de genre et les caractéristiques génétiques ont été ajoutées à la liste des motifs énumérés.</a:t>
            </a:r>
            <a:endParaRPr lang="fr-CA"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570293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pPr algn="r" rtl="0"/>
            <a:fld id="{A814F122-40C1-004A-AD90-4119EFAE89A8}" type="slidenum">
              <a:rPr/>
              <a:t>11</a:t>
            </a:fld>
            <a:endParaRPr lang="fr-CA"/>
          </a:p>
        </p:txBody>
      </p:sp>
      <p:sp>
        <p:nvSpPr>
          <p:cNvPr id="2" name="Rectangle 1">
            <a:extLst>
              <a:ext uri="{FF2B5EF4-FFF2-40B4-BE49-F238E27FC236}">
                <a16:creationId xmlns:a16="http://schemas.microsoft.com/office/drawing/2014/main" xmlns="" id="{56DCB7BA-150D-1446-B202-E7C2FE59D9B8}"/>
              </a:ext>
            </a:extLst>
          </p:cNvPr>
          <p:cNvSpPr/>
          <p:nvPr/>
        </p:nvSpPr>
        <p:spPr>
          <a:xfrm>
            <a:off x="2060447" y="976184"/>
            <a:ext cx="8756779" cy="4133632"/>
          </a:xfrm>
          <a:prstGeom prst="rect">
            <a:avLst/>
          </a:prstGeom>
        </p:spPr>
        <p:txBody>
          <a:bodyPr wrap="square">
            <a:spAutoFit/>
          </a:bodyPr>
          <a:lstStyle/>
          <a:p>
            <a:pPr lvl="0" algn="ctr" rtl="0">
              <a:lnSpc>
                <a:spcPct val="150000"/>
              </a:lnSpc>
              <a:spcAft>
                <a:spcPts val="1000"/>
              </a:spcAft>
              <a:tabLst>
                <a:tab pos="228600" algn="l"/>
              </a:tabLst>
            </a:pPr>
            <a:r>
              <a:rPr lang="fr-CA" sz="2800" b="0" i="0" u="sng" cap="all" baseline="0" dirty="0">
                <a:latin typeface="Calibri" panose="020F0502020204030204" pitchFamily="34" charset="0"/>
                <a:ea typeface="Calibri" panose="020F0502020204030204" pitchFamily="34" charset="0"/>
                <a:cs typeface="Calibri" panose="020F0502020204030204" pitchFamily="34" charset="0"/>
              </a:rPr>
              <a:t>30.02 </a:t>
            </a:r>
            <a:r>
              <a:rPr lang="fr-CA" sz="2800" b="0" i="0" u="sng" cap="all" baseline="0" dirty="0" smtClean="0">
                <a:latin typeface="Calibri" panose="020F0502020204030204" pitchFamily="34" charset="0"/>
                <a:ea typeface="Calibri" panose="020F0502020204030204" pitchFamily="34" charset="0"/>
                <a:cs typeface="Calibri" panose="020F0502020204030204" pitchFamily="34" charset="0"/>
              </a:rPr>
              <a:t>C</a:t>
            </a:r>
            <a:r>
              <a:rPr lang="fr-CA" sz="2800" b="0" i="0" u="sng" baseline="0" dirty="0" smtClean="0">
                <a:latin typeface="Calibri" panose="020F0502020204030204" pitchFamily="34" charset="0"/>
                <a:ea typeface="Calibri" panose="020F0502020204030204" pitchFamily="34" charset="0"/>
                <a:cs typeface="Calibri" panose="020F0502020204030204" pitchFamily="34" charset="0"/>
              </a:rPr>
              <a:t>ongé de deuil payé</a:t>
            </a:r>
            <a:endParaRPr lang="fr-CA" sz="2800" dirty="0" smtClean="0">
              <a:latin typeface="Calibri" panose="020F0502020204030204" pitchFamily="34" charset="0"/>
              <a:ea typeface="Times New Roman" panose="02020603050405020304" pitchFamily="18" charset="0"/>
              <a:cs typeface="Calibri" panose="020F0502020204030204" pitchFamily="34" charset="0"/>
            </a:endParaRPr>
          </a:p>
          <a:p>
            <a:pPr marL="226695" indent="1905" algn="just" rtl="0">
              <a:lnSpc>
                <a:spcPct val="150000"/>
              </a:lnSpc>
              <a:spcAft>
                <a:spcPts val="1000"/>
              </a:spcAft>
            </a:pPr>
            <a:r>
              <a:rPr lang="fr-CA" sz="2400" b="0" i="0" u="none" cap="all" baseline="0" dirty="0" smtClean="0">
                <a:latin typeface="Calibri" panose="020F0502020204030204" pitchFamily="34" charset="0"/>
                <a:ea typeface="Calibri" panose="020F0502020204030204" pitchFamily="34" charset="0"/>
                <a:cs typeface="Calibri" panose="020F0502020204030204" pitchFamily="34" charset="0"/>
              </a:rPr>
              <a:t>NAV </a:t>
            </a:r>
            <a:r>
              <a:rPr lang="fr-CA" sz="2400" b="0" i="0" u="none" cap="all" baseline="0" dirty="0">
                <a:latin typeface="Calibri" panose="020F0502020204030204" pitchFamily="34" charset="0"/>
                <a:ea typeface="Calibri" panose="020F0502020204030204" pitchFamily="34" charset="0"/>
                <a:cs typeface="Calibri" panose="020F0502020204030204" pitchFamily="34" charset="0"/>
              </a:rPr>
              <a:t>CANADA</a:t>
            </a:r>
            <a:r>
              <a:rPr lang="fr-CA" sz="2400" b="0" i="0" u="none" baseline="0" dirty="0">
                <a:latin typeface="Calibri" panose="020F0502020204030204" pitchFamily="34" charset="0"/>
                <a:ea typeface="Calibri" panose="020F0502020204030204" pitchFamily="34" charset="0"/>
                <a:cs typeface="Calibri" panose="020F0502020204030204" pitchFamily="34" charset="0"/>
              </a:rPr>
              <a:t> et l’IPFPC ont mis à jour la définition de famille de ce paragraphe pour reproduire celle du </a:t>
            </a:r>
            <a:r>
              <a:rPr lang="fr-CA" sz="2400" b="0" i="1" u="none" baseline="0" dirty="0">
                <a:latin typeface="Calibri" panose="020F0502020204030204" pitchFamily="34" charset="0"/>
                <a:ea typeface="Calibri" panose="020F0502020204030204" pitchFamily="34" charset="0"/>
                <a:cs typeface="Calibri" panose="020F0502020204030204" pitchFamily="34" charset="0"/>
              </a:rPr>
              <a:t>Code canadien du travail</a:t>
            </a:r>
            <a:r>
              <a:rPr lang="fr-CA" sz="2400" b="0" i="0" u="none" baseline="0" dirty="0">
                <a:latin typeface="Calibri" panose="020F0502020204030204" pitchFamily="34" charset="0"/>
                <a:ea typeface="Calibri" panose="020F0502020204030204" pitchFamily="34" charset="0"/>
                <a:cs typeface="Calibri" panose="020F0502020204030204" pitchFamily="34" charset="0"/>
              </a:rPr>
              <a:t>. La période prévue par le paragraphe durant laquelle le congé doit être pris a été modifiée. Le congé peut maintenant être divisé en une ou deux périodes commençant au moment du décès et se terminant six semaines après l’inhumation ou les funérailles.</a:t>
            </a:r>
            <a:endParaRPr lang="fr-CA" sz="2400"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5239521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r" rtl="0"/>
            <a:fld id="{A814F122-40C1-004A-AD90-4119EFAE89A8}" type="slidenum">
              <a:rPr/>
              <a:t>12</a:t>
            </a:fld>
            <a:endParaRPr lang="fr-CA"/>
          </a:p>
        </p:txBody>
      </p:sp>
      <p:sp>
        <p:nvSpPr>
          <p:cNvPr id="4" name="TextBox 3">
            <a:extLst>
              <a:ext uri="{FF2B5EF4-FFF2-40B4-BE49-F238E27FC236}">
                <a16:creationId xmlns:a16="http://schemas.microsoft.com/office/drawing/2014/main" xmlns="" id="{22C4B592-5FE4-B542-8AC5-3BFDFEA860D9}"/>
              </a:ext>
            </a:extLst>
          </p:cNvPr>
          <p:cNvSpPr txBox="1"/>
          <p:nvPr/>
        </p:nvSpPr>
        <p:spPr>
          <a:xfrm>
            <a:off x="391272" y="2225843"/>
            <a:ext cx="11032632" cy="2646878"/>
          </a:xfrm>
          <a:prstGeom prst="rect">
            <a:avLst/>
          </a:prstGeom>
          <a:noFill/>
        </p:spPr>
        <p:txBody>
          <a:bodyPr wrap="square" rtlCol="0">
            <a:spAutoFit/>
          </a:bodyPr>
          <a:lstStyle/>
          <a:p>
            <a:pPr lvl="0" algn="ctr" rtl="0"/>
            <a:r>
              <a:rPr lang="fr-CA" sz="2800" b="0" i="0" u="sng" baseline="0"/>
              <a:t>30.06 Congé parental non payé</a:t>
            </a:r>
          </a:p>
          <a:p>
            <a:pPr lvl="0" algn="ctr" rtl="0"/>
            <a:endParaRPr lang="fr-CA" dirty="0"/>
          </a:p>
          <a:p>
            <a:pPr algn="l" rtl="0"/>
            <a:r>
              <a:rPr lang="fr-CA" sz="2400" b="0" i="0" u="none" baseline="0"/>
              <a:t>Les droits à des congés ont été harmonisés avec ceux énoncés dans le </a:t>
            </a:r>
            <a:r>
              <a:rPr lang="fr-CA" sz="2400" b="0" i="1" u="none" baseline="0"/>
              <a:t>Code canadien du travail</a:t>
            </a:r>
            <a:r>
              <a:rPr lang="fr-CA" sz="2400" b="0" i="0" u="none" baseline="0"/>
              <a:t>. </a:t>
            </a:r>
          </a:p>
          <a:p>
            <a:endParaRPr lang="fr-CA" sz="2400" dirty="0"/>
          </a:p>
          <a:p>
            <a:pPr algn="l" rtl="0"/>
            <a:r>
              <a:rPr lang="fr-CA" sz="2400" b="0" i="0" u="none" baseline="0"/>
              <a:t>Ils passent de 37 à 63 semaines. </a:t>
            </a:r>
          </a:p>
          <a:p>
            <a:endParaRPr lang="fr-CA" sz="2400" dirty="0"/>
          </a:p>
          <a:p>
            <a:pPr algn="l" rtl="0"/>
            <a:r>
              <a:rPr lang="fr-CA" sz="2400" b="0" i="0" u="none" baseline="0"/>
              <a:t>Le congé combiné de deux parents passe de 37 à 71 semaines.</a:t>
            </a:r>
            <a:endParaRPr lang="fr-CA" sz="2400" dirty="0"/>
          </a:p>
        </p:txBody>
      </p:sp>
    </p:spTree>
    <p:extLst>
      <p:ext uri="{BB962C8B-B14F-4D97-AF65-F5344CB8AC3E}">
        <p14:creationId xmlns:p14="http://schemas.microsoft.com/office/powerpoint/2010/main" val="4011136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r" rtl="0"/>
            <a:fld id="{A814F122-40C1-004A-AD90-4119EFAE89A8}" type="slidenum">
              <a:rPr/>
              <a:t>13</a:t>
            </a:fld>
            <a:endParaRPr lang="fr-CA"/>
          </a:p>
        </p:txBody>
      </p:sp>
      <p:sp>
        <p:nvSpPr>
          <p:cNvPr id="2" name="TextBox 1">
            <a:extLst>
              <a:ext uri="{FF2B5EF4-FFF2-40B4-BE49-F238E27FC236}">
                <a16:creationId xmlns:a16="http://schemas.microsoft.com/office/drawing/2014/main" xmlns="" id="{03178761-FF28-3140-A7F3-A34BFA2F55B9}"/>
              </a:ext>
            </a:extLst>
          </p:cNvPr>
          <p:cNvSpPr txBox="1"/>
          <p:nvPr/>
        </p:nvSpPr>
        <p:spPr>
          <a:xfrm>
            <a:off x="1589006" y="1290703"/>
            <a:ext cx="9228221" cy="5355312"/>
          </a:xfrm>
          <a:prstGeom prst="rect">
            <a:avLst/>
          </a:prstGeom>
          <a:noFill/>
        </p:spPr>
        <p:txBody>
          <a:bodyPr wrap="square" rtlCol="0">
            <a:spAutoFit/>
          </a:bodyPr>
          <a:lstStyle/>
          <a:p>
            <a:pPr lvl="0" algn="ctr" rtl="0"/>
            <a:r>
              <a:rPr lang="fr-CA" sz="2800" b="0" i="0" u="sng" baseline="0"/>
              <a:t>30.08 Congé payé pour obligations personnelles et familiales</a:t>
            </a:r>
            <a:endParaRPr lang="fr-CA" sz="2800" dirty="0"/>
          </a:p>
          <a:p>
            <a:endParaRPr lang="fr-CA" sz="2800" dirty="0"/>
          </a:p>
          <a:p>
            <a:pPr algn="l" rtl="0"/>
            <a:r>
              <a:rPr lang="fr-CA" sz="2400" b="0" i="0" u="none" baseline="0"/>
              <a:t>Le titre de la disposition sera désormais Congé pour des motifs personnels afin de tenir compte des améliorations apportées en vertu du </a:t>
            </a:r>
            <a:r>
              <a:rPr lang="fr-CA" sz="2400" b="0" i="1" u="none" baseline="0"/>
              <a:t>Code canadien du travail</a:t>
            </a:r>
            <a:r>
              <a:rPr lang="fr-CA" sz="2400" b="0" i="0" u="none" baseline="0"/>
              <a:t> qui sont entrées en vigueur le 1</a:t>
            </a:r>
            <a:r>
              <a:rPr lang="fr-CA" sz="2400" b="0" i="0" u="none" baseline="30000"/>
              <a:t>er</a:t>
            </a:r>
            <a:r>
              <a:rPr lang="fr-CA" sz="2400" b="0" i="0" u="none" baseline="0"/>
              <a:t> septembre 2019. </a:t>
            </a:r>
          </a:p>
          <a:p>
            <a:endParaRPr lang="fr-CA" sz="2400" dirty="0"/>
          </a:p>
          <a:p>
            <a:pPr algn="l" rtl="0"/>
            <a:r>
              <a:rPr lang="fr-CA" sz="2400" b="0" i="0" u="none" baseline="0"/>
              <a:t>La définition de famille de ce paragraphe a également été mise à jour pour reproduire celle du </a:t>
            </a:r>
            <a:r>
              <a:rPr lang="fr-CA" sz="2400" b="0" i="1" u="none" baseline="0"/>
              <a:t>Code canadien du travail</a:t>
            </a:r>
            <a:r>
              <a:rPr lang="fr-CA" sz="2400" b="0" i="0" u="none" baseline="0"/>
              <a:t>. </a:t>
            </a:r>
          </a:p>
          <a:p>
            <a:endParaRPr lang="fr-CA" sz="2400" dirty="0"/>
          </a:p>
          <a:p>
            <a:pPr algn="l" rtl="0"/>
            <a:r>
              <a:rPr lang="fr-CA" sz="2400" b="0" i="0" u="none" baseline="0"/>
              <a:t>Le terme année de référence a été remplacé par année civile.  Des discussions sont en cours pour déterminer la meilleure façon de mettre en œuvre ce changement.</a:t>
            </a:r>
          </a:p>
          <a:p>
            <a:endParaRPr lang="fr-CA" dirty="0"/>
          </a:p>
        </p:txBody>
      </p:sp>
    </p:spTree>
    <p:extLst>
      <p:ext uri="{BB962C8B-B14F-4D97-AF65-F5344CB8AC3E}">
        <p14:creationId xmlns:p14="http://schemas.microsoft.com/office/powerpoint/2010/main" val="9360883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pPr algn="r" rtl="0"/>
            <a:fld id="{A814F122-40C1-004A-AD90-4119EFAE89A8}" type="slidenum">
              <a:rPr/>
              <a:t>14</a:t>
            </a:fld>
            <a:endParaRPr lang="fr-CA"/>
          </a:p>
        </p:txBody>
      </p:sp>
      <p:sp>
        <p:nvSpPr>
          <p:cNvPr id="2" name="Rectangle 1">
            <a:extLst>
              <a:ext uri="{FF2B5EF4-FFF2-40B4-BE49-F238E27FC236}">
                <a16:creationId xmlns:a16="http://schemas.microsoft.com/office/drawing/2014/main" xmlns="" id="{8849EE39-0EE4-984C-B38F-6852F1265B4F}"/>
              </a:ext>
            </a:extLst>
          </p:cNvPr>
          <p:cNvSpPr/>
          <p:nvPr/>
        </p:nvSpPr>
        <p:spPr>
          <a:xfrm>
            <a:off x="2407920" y="2024906"/>
            <a:ext cx="8004048" cy="2713563"/>
          </a:xfrm>
          <a:prstGeom prst="rect">
            <a:avLst/>
          </a:prstGeom>
        </p:spPr>
        <p:txBody>
          <a:bodyPr wrap="square">
            <a:spAutoFit/>
          </a:bodyPr>
          <a:lstStyle/>
          <a:p>
            <a:pPr lvl="0" algn="ctr" rtl="0">
              <a:lnSpc>
                <a:spcPct val="150000"/>
              </a:lnSpc>
              <a:spcAft>
                <a:spcPts val="1000"/>
              </a:spcAft>
              <a:tabLst>
                <a:tab pos="228600" algn="l"/>
              </a:tabLst>
            </a:pPr>
            <a:r>
              <a:rPr lang="fr-CA" b="0" i="0" u="sng" cap="all" baseline="0" dirty="0">
                <a:latin typeface="Arial" panose="020B0604020202020204" pitchFamily="34" charset="0"/>
                <a:ea typeface="Calibri" panose="020F0502020204030204" pitchFamily="34" charset="0"/>
              </a:rPr>
              <a:t> </a:t>
            </a:r>
            <a:r>
              <a:rPr lang="fr-CA" sz="2800" b="0" i="0" u="sng" cap="all" baseline="0" dirty="0">
                <a:latin typeface="Arial" panose="020B0604020202020204" pitchFamily="34" charset="0"/>
                <a:ea typeface="Calibri" panose="020F0502020204030204" pitchFamily="34" charset="0"/>
              </a:rPr>
              <a:t>30.16 </a:t>
            </a:r>
            <a:r>
              <a:rPr lang="fr-CA" sz="2800" b="0" i="0" u="sng" cap="all" baseline="0" dirty="0" smtClean="0">
                <a:latin typeface="Arial" panose="020B0604020202020204" pitchFamily="34" charset="0"/>
                <a:ea typeface="Calibri" panose="020F0502020204030204" pitchFamily="34" charset="0"/>
              </a:rPr>
              <a:t>C</a:t>
            </a:r>
            <a:r>
              <a:rPr lang="fr-CA" sz="2800" b="0" i="0" u="sng" baseline="0" dirty="0" smtClean="0">
                <a:latin typeface="Arial" panose="020B0604020202020204" pitchFamily="34" charset="0"/>
                <a:ea typeface="Calibri" panose="020F0502020204030204" pitchFamily="34" charset="0"/>
              </a:rPr>
              <a:t>ongé en cas de maladie grave</a:t>
            </a:r>
            <a:endParaRPr lang="fr-CA" sz="2800" dirty="0" smtClean="0">
              <a:latin typeface="Times New Roman" panose="02020603050405020304" pitchFamily="18" charset="0"/>
              <a:ea typeface="Times New Roman" panose="02020603050405020304" pitchFamily="18" charset="0"/>
            </a:endParaRPr>
          </a:p>
          <a:p>
            <a:endParaRPr lang="fr-CA" sz="2400" dirty="0">
              <a:latin typeface="Arial" panose="020B0604020202020204" pitchFamily="34" charset="0"/>
              <a:ea typeface="Times New Roman" panose="02020603050405020304" pitchFamily="18" charset="0"/>
            </a:endParaRPr>
          </a:p>
          <a:p>
            <a:pPr algn="l" rtl="0"/>
            <a:r>
              <a:rPr lang="fr-CA" sz="2400" b="0" i="0" u="none" baseline="0" dirty="0">
                <a:latin typeface="Arial" panose="020B0604020202020204" pitchFamily="34" charset="0"/>
                <a:ea typeface="Times New Roman" panose="02020603050405020304" pitchFamily="18" charset="0"/>
              </a:rPr>
              <a:t>L’exigence de service continu de six (6) mois est supprimée pour tenir compte des droits prévus par le </a:t>
            </a:r>
            <a:r>
              <a:rPr lang="fr-CA" sz="2400" b="0" i="1" u="none" baseline="0" dirty="0">
                <a:latin typeface="Arial" panose="020B0604020202020204" pitchFamily="34" charset="0"/>
                <a:ea typeface="Times New Roman" panose="02020603050405020304" pitchFamily="18" charset="0"/>
              </a:rPr>
              <a:t>Code canadien du travail</a:t>
            </a:r>
            <a:r>
              <a:rPr lang="fr-CA" sz="2400" b="0" i="0" u="none" baseline="0" dirty="0">
                <a:latin typeface="Arial" panose="020B0604020202020204" pitchFamily="34" charset="0"/>
                <a:ea typeface="Times New Roman" panose="02020603050405020304" pitchFamily="18" charset="0"/>
              </a:rPr>
              <a:t> qui sont entrés en vigueur le 1</a:t>
            </a:r>
            <a:r>
              <a:rPr lang="fr-CA" sz="2400" b="0" i="0" u="none" baseline="30000" dirty="0">
                <a:latin typeface="Arial" panose="020B0604020202020204" pitchFamily="34" charset="0"/>
                <a:ea typeface="Times New Roman" panose="02020603050405020304" pitchFamily="18" charset="0"/>
              </a:rPr>
              <a:t>er</a:t>
            </a:r>
            <a:r>
              <a:rPr lang="fr-CA" sz="2400" b="0" i="0" u="none" baseline="0" dirty="0">
                <a:latin typeface="Arial" panose="020B0604020202020204" pitchFamily="34" charset="0"/>
                <a:ea typeface="Times New Roman" panose="02020603050405020304" pitchFamily="18" charset="0"/>
              </a:rPr>
              <a:t> septembre 2019.</a:t>
            </a:r>
            <a:r>
              <a:rPr lang="fr-CA" sz="2400" b="0" i="0" u="none" baseline="0" dirty="0"/>
              <a:t> </a:t>
            </a:r>
            <a:endParaRPr lang="fr-CA" sz="2400" dirty="0"/>
          </a:p>
        </p:txBody>
      </p:sp>
    </p:spTree>
    <p:extLst>
      <p:ext uri="{BB962C8B-B14F-4D97-AF65-F5344CB8AC3E}">
        <p14:creationId xmlns:p14="http://schemas.microsoft.com/office/powerpoint/2010/main" val="16835024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r" rtl="0"/>
            <a:fld id="{A814F122-40C1-004A-AD90-4119EFAE89A8}" type="slidenum">
              <a:rPr/>
              <a:t>15</a:t>
            </a:fld>
            <a:endParaRPr lang="fr-CA"/>
          </a:p>
        </p:txBody>
      </p:sp>
      <p:sp>
        <p:nvSpPr>
          <p:cNvPr id="4" name="TextBox 3">
            <a:extLst>
              <a:ext uri="{FF2B5EF4-FFF2-40B4-BE49-F238E27FC236}">
                <a16:creationId xmlns:a16="http://schemas.microsoft.com/office/drawing/2014/main" xmlns="" id="{B8A70D8C-5EDA-784C-9AB2-08B6F8CFFA11}"/>
              </a:ext>
            </a:extLst>
          </p:cNvPr>
          <p:cNvSpPr txBox="1"/>
          <p:nvPr/>
        </p:nvSpPr>
        <p:spPr>
          <a:xfrm>
            <a:off x="793667" y="2113808"/>
            <a:ext cx="10604666" cy="3016210"/>
          </a:xfrm>
          <a:prstGeom prst="rect">
            <a:avLst/>
          </a:prstGeom>
          <a:noFill/>
        </p:spPr>
        <p:txBody>
          <a:bodyPr wrap="square" rtlCol="0">
            <a:spAutoFit/>
          </a:bodyPr>
          <a:lstStyle/>
          <a:p>
            <a:pPr lvl="0" algn="ctr" rtl="0"/>
            <a:r>
              <a:rPr lang="fr-CA" sz="2800" b="1" i="0" u="none" cap="all" baseline="0" dirty="0"/>
              <a:t>NOUVEAU 30.18 </a:t>
            </a:r>
            <a:r>
              <a:rPr lang="fr-CA" sz="2800" b="1" i="0" u="none" cap="all" baseline="0" dirty="0" smtClean="0"/>
              <a:t>C</a:t>
            </a:r>
            <a:r>
              <a:rPr lang="fr-CA" sz="2800" b="1" i="0" u="none" baseline="0" dirty="0" smtClean="0"/>
              <a:t>ongé en cas de violence familiale</a:t>
            </a:r>
          </a:p>
          <a:p>
            <a:pPr lvl="0" algn="l" rtl="0"/>
            <a:endParaRPr lang="fr-CA" dirty="0"/>
          </a:p>
          <a:p>
            <a:pPr algn="l" rtl="0"/>
            <a:r>
              <a:rPr lang="fr-CA" sz="2400" b="0" i="0" u="none" baseline="0" dirty="0"/>
              <a:t>Après trois (3) mois d’emploi continu, l’employé victime de violence familiale est admissible à un congé payé d’une durée maximale de cinq (5) jours et à un congé sans solde d’une durée maximale de cinq (5) jours qu’il peut choisir de prendre de façon intermittente ou continue. Ce congé est disponible une fois par année civile. À la demande de l’employé et </a:t>
            </a:r>
            <a:r>
              <a:rPr lang="fr-CA" sz="2400" b="1" i="0" u="none" baseline="0" dirty="0"/>
              <a:t>à la discrétion de NAV CANADA, un congé supplémentaire peut être accordé en vertu de la présente disposition. </a:t>
            </a:r>
            <a:endParaRPr lang="fr-CA" sz="2400" b="1" dirty="0"/>
          </a:p>
        </p:txBody>
      </p:sp>
    </p:spTree>
    <p:extLst>
      <p:ext uri="{BB962C8B-B14F-4D97-AF65-F5344CB8AC3E}">
        <p14:creationId xmlns:p14="http://schemas.microsoft.com/office/powerpoint/2010/main" val="21453353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r" rtl="0"/>
            <a:fld id="{A814F122-40C1-004A-AD90-4119EFAE89A8}" type="slidenum">
              <a:rPr/>
              <a:t>16</a:t>
            </a:fld>
            <a:endParaRPr lang="fr-CA"/>
          </a:p>
        </p:txBody>
      </p:sp>
      <p:sp>
        <p:nvSpPr>
          <p:cNvPr id="4" name="TextBox 3">
            <a:extLst>
              <a:ext uri="{FF2B5EF4-FFF2-40B4-BE49-F238E27FC236}">
                <a16:creationId xmlns:a16="http://schemas.microsoft.com/office/drawing/2014/main" xmlns="" id="{10E7024E-46A0-2E47-9555-1DFEC40F9288}"/>
              </a:ext>
            </a:extLst>
          </p:cNvPr>
          <p:cNvSpPr txBox="1"/>
          <p:nvPr/>
        </p:nvSpPr>
        <p:spPr>
          <a:xfrm>
            <a:off x="558800" y="976184"/>
            <a:ext cx="11379199" cy="6771084"/>
          </a:xfrm>
          <a:prstGeom prst="rect">
            <a:avLst/>
          </a:prstGeom>
          <a:noFill/>
        </p:spPr>
        <p:txBody>
          <a:bodyPr wrap="square" rtlCol="0">
            <a:spAutoFit/>
          </a:bodyPr>
          <a:lstStyle/>
          <a:p>
            <a:pPr lvl="0" algn="ctr" rtl="0"/>
            <a:r>
              <a:rPr lang="fr-CA" sz="2800" b="1" i="0" u="sng" baseline="0" dirty="0"/>
              <a:t>Intégration de la lettre d’entente 5-17 à la convention collective </a:t>
            </a:r>
          </a:p>
          <a:p>
            <a:pPr lvl="0" algn="l" rtl="0"/>
            <a:endParaRPr lang="fr-CA" u="sng" dirty="0"/>
          </a:p>
          <a:p>
            <a:pPr lvl="0" algn="l" rtl="0"/>
            <a:endParaRPr lang="fr-CA" u="sng" dirty="0"/>
          </a:p>
          <a:p>
            <a:pPr algn="l" rtl="0"/>
            <a:r>
              <a:rPr lang="fr-CA" sz="2200" b="0" i="0" u="none" baseline="0" dirty="0"/>
              <a:t>32.06 Semaine de travail réduite</a:t>
            </a:r>
            <a:endParaRPr lang="fr-CA" sz="2200" dirty="0"/>
          </a:p>
          <a:p>
            <a:pPr algn="l" rtl="0"/>
            <a:r>
              <a:rPr lang="fr-CA" sz="2200" b="0" i="0" u="none" baseline="0" dirty="0"/>
              <a:t> </a:t>
            </a:r>
            <a:endParaRPr lang="fr-CA" sz="2200" dirty="0"/>
          </a:p>
          <a:p>
            <a:pPr algn="l" rtl="0"/>
            <a:r>
              <a:rPr lang="fr-CA" sz="2200" b="0" i="0" u="none" baseline="0" dirty="0"/>
              <a:t>Sur demande de l’employé et avec le consentement de NAV CANADA, l’employé peut demander d’obtenir une semaine de travail réduite.  Les modalités applicables aux employés bénéficiant d’une semaine de travail réduite doivent être </a:t>
            </a:r>
            <a:endParaRPr lang="fr-CA" sz="2200" dirty="0"/>
          </a:p>
          <a:p>
            <a:pPr algn="l" rtl="0"/>
            <a:r>
              <a:rPr lang="fr-CA" sz="2200" b="0" i="0" u="none" baseline="0" dirty="0"/>
              <a:t>déterminées par NAV CANADA et le Syndicat au cas par cas.  Une demande de semaine de travail réduite ne peut être refusée sans motif raisonnable.</a:t>
            </a:r>
            <a:endParaRPr lang="fr-CA" sz="2200" dirty="0"/>
          </a:p>
          <a:p>
            <a:pPr algn="l" rtl="0"/>
            <a:r>
              <a:rPr lang="fr-CA" sz="2200" b="0" i="0" u="none" baseline="0" dirty="0"/>
              <a:t> </a:t>
            </a:r>
            <a:endParaRPr lang="fr-CA" sz="2200" dirty="0"/>
          </a:p>
          <a:p>
            <a:pPr algn="l" rtl="0"/>
            <a:r>
              <a:rPr lang="fr-CA" sz="2200" b="0" i="0" u="none" baseline="0" dirty="0"/>
              <a:t>32.07* Les ententes de travail flexible, comme les horaires quotidiens flexibles et les semaines de travail variables ou comprimées, seront examinées périodiquement. Si les horaires de travail flexibles existants deviennent inappropriés en raison de changements relatifs à l’environnement de travail, au rendement individuel ou à des problèmes d’absentéisme, au travail lui-même ou si les répercussions cumulatives de ces horaires nuisent aux parties intéressées, ces horaires peuvent être abolis ou modifiés, sous réserve d’un préavis écrit de trente (30) jours ouvrables.</a:t>
            </a:r>
            <a:endParaRPr lang="fr-CA" sz="2200" dirty="0"/>
          </a:p>
          <a:p>
            <a:pPr algn="l" rtl="0"/>
            <a:endParaRPr lang="fr-CA" sz="2200" dirty="0"/>
          </a:p>
          <a:p>
            <a:pPr algn="l" rtl="0"/>
            <a:r>
              <a:rPr lang="fr-CA" sz="2200" b="0" i="0" u="none" baseline="0" dirty="0"/>
              <a:t> </a:t>
            </a:r>
            <a:endParaRPr lang="fr-CA" sz="2200" dirty="0"/>
          </a:p>
          <a:p>
            <a:pPr lvl="0" algn="l" rtl="0"/>
            <a:endParaRPr lang="fr-CA" dirty="0"/>
          </a:p>
        </p:txBody>
      </p:sp>
    </p:spTree>
    <p:extLst>
      <p:ext uri="{BB962C8B-B14F-4D97-AF65-F5344CB8AC3E}">
        <p14:creationId xmlns:p14="http://schemas.microsoft.com/office/powerpoint/2010/main" val="371498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r" rtl="0"/>
            <a:fld id="{A814F122-40C1-004A-AD90-4119EFAE89A8}" type="slidenum">
              <a:rPr/>
              <a:t>17</a:t>
            </a:fld>
            <a:endParaRPr lang="fr-CA"/>
          </a:p>
        </p:txBody>
      </p:sp>
      <p:sp>
        <p:nvSpPr>
          <p:cNvPr id="4" name="TextBox 3">
            <a:extLst>
              <a:ext uri="{FF2B5EF4-FFF2-40B4-BE49-F238E27FC236}">
                <a16:creationId xmlns:a16="http://schemas.microsoft.com/office/drawing/2014/main" xmlns="" id="{B24B64EC-D98A-894F-ABDC-978A69E16AB0}"/>
              </a:ext>
            </a:extLst>
          </p:cNvPr>
          <p:cNvSpPr txBox="1"/>
          <p:nvPr/>
        </p:nvSpPr>
        <p:spPr>
          <a:xfrm>
            <a:off x="601740" y="1225689"/>
            <a:ext cx="10703920" cy="4708981"/>
          </a:xfrm>
          <a:prstGeom prst="rect">
            <a:avLst/>
          </a:prstGeom>
          <a:noFill/>
        </p:spPr>
        <p:txBody>
          <a:bodyPr wrap="square" rtlCol="0">
            <a:spAutoFit/>
          </a:bodyPr>
          <a:lstStyle/>
          <a:p>
            <a:pPr algn="ctr" rtl="0"/>
            <a:r>
              <a:rPr lang="fr-CA" sz="2400" b="1" i="0" u="none" cap="all" baseline="0" dirty="0">
                <a:latin typeface="Arial" panose="020B0604020202020204" pitchFamily="34" charset="0"/>
              </a:rPr>
              <a:t>34 </a:t>
            </a:r>
            <a:r>
              <a:rPr lang="fr-CA" sz="2400" b="1" i="0" u="none" cap="all" baseline="0" dirty="0" smtClean="0">
                <a:latin typeface="Arial" panose="020B0604020202020204" pitchFamily="34" charset="0"/>
              </a:rPr>
              <a:t>H</a:t>
            </a:r>
            <a:r>
              <a:rPr lang="fr-CA" sz="2400" b="1" i="0" u="none" baseline="0" dirty="0" smtClean="0">
                <a:latin typeface="Arial" panose="020B0604020202020204" pitchFamily="34" charset="0"/>
              </a:rPr>
              <a:t>eures supplémentaires</a:t>
            </a:r>
            <a:endParaRPr lang="fr-CA" sz="2400" b="1" dirty="0" smtClean="0"/>
          </a:p>
          <a:p>
            <a:endParaRPr lang="fr-CA" dirty="0"/>
          </a:p>
          <a:p>
            <a:pPr algn="l" rtl="0"/>
            <a:r>
              <a:rPr lang="fr-CA" sz="2400" b="0" i="0" u="none" baseline="0" dirty="0"/>
              <a:t>Report du temps libre compensatoire :</a:t>
            </a:r>
          </a:p>
          <a:p>
            <a:pPr algn="l" rtl="0"/>
            <a:r>
              <a:rPr lang="fr-CA" sz="2400" b="0" i="0" u="none" baseline="0" dirty="0"/>
              <a:t>Les parties ont clarifié l’intention du libellé à la table de négociations pour assurer une application uniforme à l’avenir. </a:t>
            </a:r>
            <a:endParaRPr lang="fr-CA" sz="2400" dirty="0">
              <a:solidFill>
                <a:schemeClr val="bg1"/>
              </a:solidFill>
              <a:highlight>
                <a:srgbClr val="FFFF00"/>
              </a:highlight>
            </a:endParaRPr>
          </a:p>
          <a:p>
            <a:endParaRPr lang="fr-CA" sz="2400" dirty="0"/>
          </a:p>
          <a:p>
            <a:pPr algn="l" rtl="0"/>
            <a:r>
              <a:rPr lang="fr-CA" sz="2400" b="0" i="0" u="none" baseline="0" dirty="0"/>
              <a:t>Congé compensatoire :</a:t>
            </a:r>
          </a:p>
          <a:p>
            <a:pPr algn="l" rtl="0"/>
            <a:r>
              <a:rPr lang="fr-CA" sz="2400" b="0" i="0" u="none" baseline="0" dirty="0"/>
              <a:t>Les congés compensatoires acquis du 1</a:t>
            </a:r>
            <a:r>
              <a:rPr lang="fr-CA" sz="2400" b="0" i="0" u="none" baseline="30000" dirty="0"/>
              <a:t>er</a:t>
            </a:r>
            <a:r>
              <a:rPr lang="fr-CA" sz="2400" b="0" i="0" u="none" baseline="0" dirty="0"/>
              <a:t> janvier au 31 mars sont reportés jusqu’au 30 juin, auquel moment les congés non utilisés ou planifiés seront payés en argent au taux de rémunération de l’employé en vigueur au moment où le congé a été acquis. </a:t>
            </a:r>
          </a:p>
          <a:p>
            <a:endParaRPr lang="fr-CA" sz="2400" dirty="0"/>
          </a:p>
          <a:p>
            <a:endParaRPr lang="fr-CA" dirty="0"/>
          </a:p>
        </p:txBody>
      </p:sp>
    </p:spTree>
    <p:extLst>
      <p:ext uri="{BB962C8B-B14F-4D97-AF65-F5344CB8AC3E}">
        <p14:creationId xmlns:p14="http://schemas.microsoft.com/office/powerpoint/2010/main" val="17499716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r" rtl="0"/>
            <a:fld id="{A814F122-40C1-004A-AD90-4119EFAE89A8}" type="slidenum">
              <a:rPr/>
              <a:t>18</a:t>
            </a:fld>
            <a:endParaRPr lang="fr-CA"/>
          </a:p>
        </p:txBody>
      </p:sp>
      <p:sp>
        <p:nvSpPr>
          <p:cNvPr id="4" name="TextBox 3">
            <a:extLst>
              <a:ext uri="{FF2B5EF4-FFF2-40B4-BE49-F238E27FC236}">
                <a16:creationId xmlns:a16="http://schemas.microsoft.com/office/drawing/2014/main" xmlns="" id="{B24B64EC-D98A-894F-ABDC-978A69E16AB0}"/>
              </a:ext>
            </a:extLst>
          </p:cNvPr>
          <p:cNvSpPr txBox="1"/>
          <p:nvPr/>
        </p:nvSpPr>
        <p:spPr>
          <a:xfrm>
            <a:off x="601740" y="1225689"/>
            <a:ext cx="10703920" cy="3600986"/>
          </a:xfrm>
          <a:prstGeom prst="rect">
            <a:avLst/>
          </a:prstGeom>
          <a:noFill/>
        </p:spPr>
        <p:txBody>
          <a:bodyPr wrap="square" rtlCol="0">
            <a:spAutoFit/>
          </a:bodyPr>
          <a:lstStyle/>
          <a:p>
            <a:pPr algn="ctr" rtl="0"/>
            <a:r>
              <a:rPr lang="fr-CA" sz="2400" b="1" i="0" u="none" cap="all" baseline="0" dirty="0">
                <a:latin typeface="Arial" panose="020B0604020202020204" pitchFamily="34" charset="0"/>
              </a:rPr>
              <a:t>34 </a:t>
            </a:r>
            <a:r>
              <a:rPr lang="fr-CA" sz="2400" b="1" i="0" u="none" cap="all" baseline="0" dirty="0" smtClean="0">
                <a:latin typeface="Arial" panose="020B0604020202020204" pitchFamily="34" charset="0"/>
              </a:rPr>
              <a:t>H</a:t>
            </a:r>
            <a:r>
              <a:rPr lang="fr-CA" sz="2400" b="1" i="0" u="none" baseline="0" dirty="0" smtClean="0">
                <a:latin typeface="Arial" panose="020B0604020202020204" pitchFamily="34" charset="0"/>
              </a:rPr>
              <a:t>eures supplémentaires (suite)</a:t>
            </a:r>
            <a:endParaRPr lang="fr-CA" sz="2400" b="1" dirty="0" smtClean="0"/>
          </a:p>
          <a:p>
            <a:endParaRPr lang="fr-CA" b="1" dirty="0"/>
          </a:p>
          <a:p>
            <a:endParaRPr lang="fr-CA" sz="2400" dirty="0"/>
          </a:p>
          <a:p>
            <a:pPr algn="l" rtl="0"/>
            <a:r>
              <a:rPr lang="fr-CA" sz="2400" b="0" i="0" u="none" baseline="0" dirty="0"/>
              <a:t>Rémunération des heures supplémentaires :</a:t>
            </a:r>
            <a:endParaRPr lang="fr-CA" sz="2400" dirty="0">
              <a:solidFill>
                <a:schemeClr val="bg1"/>
              </a:solidFill>
              <a:highlight>
                <a:srgbClr val="FFFF00"/>
              </a:highlight>
            </a:endParaRPr>
          </a:p>
          <a:p>
            <a:endParaRPr lang="fr-CA" sz="2400" dirty="0"/>
          </a:p>
          <a:p>
            <a:pPr algn="l" rtl="0"/>
            <a:r>
              <a:rPr lang="fr-CA" sz="2400" b="0" i="0" u="none" baseline="0" dirty="0"/>
              <a:t>Les parties ont convenu aux fins de l’alinéa 34.01(b) applicable que le premier jour de repos (samedi) commence immédiatement après minuit le vendredi et se termine à minuit le samedi et que le deuxième jour de repos (dimanche) commence immédiatement après minuit le samedi et se termine à minuit le dimanche</a:t>
            </a:r>
            <a:r>
              <a:rPr lang="fr-CA" sz="2000" b="0" i="0" u="none" baseline="0" dirty="0"/>
              <a:t>.</a:t>
            </a:r>
          </a:p>
          <a:p>
            <a:endParaRPr lang="fr-CA" dirty="0"/>
          </a:p>
        </p:txBody>
      </p:sp>
    </p:spTree>
    <p:extLst>
      <p:ext uri="{BB962C8B-B14F-4D97-AF65-F5344CB8AC3E}">
        <p14:creationId xmlns:p14="http://schemas.microsoft.com/office/powerpoint/2010/main" val="38489159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63609" y="805496"/>
            <a:ext cx="10267353" cy="6186309"/>
          </a:xfrm>
          <a:prstGeom prst="rect">
            <a:avLst/>
          </a:prstGeom>
          <a:noFill/>
        </p:spPr>
        <p:txBody>
          <a:bodyPr wrap="square" rtlCol="0">
            <a:spAutoFit/>
          </a:bodyPr>
          <a:lstStyle/>
          <a:p>
            <a:pPr algn="l" rtl="0"/>
            <a:r>
              <a:rPr lang="fr-CA" b="0" i="0" u="none" baseline="0"/>
              <a:t> </a:t>
            </a:r>
          </a:p>
          <a:p>
            <a:pPr algn="l" rtl="0"/>
            <a:r>
              <a:rPr lang="fr-CA" b="0" i="0" u="none" baseline="0"/>
              <a:t> </a:t>
            </a:r>
          </a:p>
          <a:p>
            <a:pPr algn="l" rtl="0"/>
            <a:r>
              <a:rPr lang="fr-CA" b="0" i="0" u="none" baseline="0"/>
              <a:t> </a:t>
            </a:r>
          </a:p>
          <a:p>
            <a:pPr algn="l" rtl="0"/>
            <a:r>
              <a:rPr lang="fr-CA" sz="2400" b="1" i="0" u="none" baseline="0"/>
              <a:t>34.09 Distribution équitable</a:t>
            </a:r>
          </a:p>
          <a:p>
            <a:pPr algn="l" rtl="0"/>
            <a:r>
              <a:rPr lang="fr-CA" b="0" i="0" u="none" baseline="0"/>
              <a:t> </a:t>
            </a:r>
          </a:p>
          <a:p>
            <a:pPr algn="l" rtl="0"/>
            <a:r>
              <a:rPr lang="fr-CA" b="0" i="0" u="none" baseline="0"/>
              <a:t> La présente information sert d’avis officiel qu’à la ratification de la nouvelle convention collective, les cadres doivent respecter les dispositions du paragraphe 34.09 de la convention collective qui exigent qu’ils fassent tous les efforts raisonnables pour distribuer les heures supplémentaires de manière équitable parmi les employés qualifiés disponibles.  </a:t>
            </a:r>
          </a:p>
          <a:p>
            <a:endParaRPr lang="fr-CA" dirty="0"/>
          </a:p>
          <a:p>
            <a:endParaRPr lang="fr-CA" sz="2400" b="1" dirty="0"/>
          </a:p>
          <a:p>
            <a:pPr algn="l" rtl="0"/>
            <a:r>
              <a:rPr lang="fr-CA" sz="2400" b="1" i="0" u="none" baseline="0"/>
              <a:t>Durée maximale du travail – </a:t>
            </a:r>
            <a:r>
              <a:rPr lang="fr-CA" sz="2400" b="1" i="1" u="none" baseline="0"/>
              <a:t>Code canadien du travail</a:t>
            </a:r>
            <a:r>
              <a:rPr lang="fr-CA" sz="2400" b="1" i="0" u="none" baseline="0"/>
              <a:t> </a:t>
            </a:r>
            <a:endParaRPr lang="fr-CA" sz="2400" dirty="0"/>
          </a:p>
          <a:p>
            <a:endParaRPr lang="fr-CA" dirty="0"/>
          </a:p>
          <a:p>
            <a:pPr algn="l" rtl="0"/>
            <a:r>
              <a:rPr lang="fr-CA" b="0" i="0" u="none" baseline="0"/>
              <a:t>La présente information sert d’avis officiel qu’à la ratification de la nouvelle convention collective, NAV CANADA produira tous les trois mois le rapport qui doit être examiné par l’IPFPC.  À la demande du Président du groupe NAV CANADA auprès de l’Institut, la Société acceptera d’organiser une rencontre pour discuter de ce rapport. Les parties peuvent ensuite se réunir en vertu de l’article 17 sur la consultation pour examiner les sujets de préoccupation concernant la distribution équitable des heures supplémentaires et formuler des recommandations de mesures de redressement.</a:t>
            </a:r>
          </a:p>
          <a:p>
            <a:pPr algn="l" rtl="0"/>
            <a:r>
              <a:rPr lang="fr-CA" b="0" i="0" u="none" baseline="0"/>
              <a:t> </a:t>
            </a:r>
          </a:p>
          <a:p>
            <a:pPr algn="l" rtl="0"/>
            <a:r>
              <a:rPr lang="fr-CA" b="0" i="0" u="none" baseline="0"/>
              <a:t> </a:t>
            </a:r>
            <a:endParaRPr lang="fr-CA" dirty="0"/>
          </a:p>
          <a:p>
            <a:pPr algn="l" rtl="0"/>
            <a:r>
              <a:rPr lang="fr-CA" b="0" i="0" u="none" baseline="0"/>
              <a:t> </a:t>
            </a:r>
            <a:endParaRPr lang="fr-CA" dirty="0"/>
          </a:p>
          <a:p>
            <a:pPr algn="l" rtl="0"/>
            <a:r>
              <a:rPr lang="fr-CA" b="0" i="0" u="none" baseline="0"/>
              <a:t> </a:t>
            </a:r>
            <a:endParaRPr lang="fr-CA" dirty="0"/>
          </a:p>
        </p:txBody>
      </p:sp>
      <p:sp>
        <p:nvSpPr>
          <p:cNvPr id="3" name="Slide Number Placeholder 2"/>
          <p:cNvSpPr>
            <a:spLocks noGrp="1"/>
          </p:cNvSpPr>
          <p:nvPr>
            <p:ph type="sldNum" sz="quarter" idx="12"/>
          </p:nvPr>
        </p:nvSpPr>
        <p:spPr/>
        <p:txBody>
          <a:bodyPr/>
          <a:lstStyle/>
          <a:p>
            <a:pPr algn="r" rtl="0"/>
            <a:fld id="{A814F122-40C1-004A-AD90-4119EFAE89A8}" type="slidenum">
              <a:rPr/>
              <a:t>19</a:t>
            </a:fld>
            <a:endParaRPr lang="fr-CA"/>
          </a:p>
        </p:txBody>
      </p:sp>
    </p:spTree>
    <p:extLst>
      <p:ext uri="{BB962C8B-B14F-4D97-AF65-F5344CB8AC3E}">
        <p14:creationId xmlns:p14="http://schemas.microsoft.com/office/powerpoint/2010/main" val="12307738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86113" y="1420707"/>
            <a:ext cx="8479947" cy="3539430"/>
          </a:xfrm>
          <a:prstGeom prst="rect">
            <a:avLst/>
          </a:prstGeom>
          <a:noFill/>
        </p:spPr>
        <p:txBody>
          <a:bodyPr wrap="square" rtlCol="0">
            <a:spAutoFit/>
          </a:bodyPr>
          <a:lstStyle/>
          <a:p>
            <a:pPr algn="ctr" rtl="0"/>
            <a:r>
              <a:rPr lang="fr-CA" sz="2800" b="1" i="0" u="none" baseline="0"/>
              <a:t>But de la séance </a:t>
            </a:r>
          </a:p>
          <a:p>
            <a:endParaRPr lang="fr-CA" sz="2800" dirty="0"/>
          </a:p>
          <a:p>
            <a:pPr algn="l" rtl="0"/>
            <a:r>
              <a:rPr lang="fr-CA" sz="2800" b="0" i="0" u="none" baseline="0"/>
              <a:t>Informer les membres pour les aider à décider de leur vote.</a:t>
            </a:r>
          </a:p>
          <a:p>
            <a:endParaRPr lang="fr-CA" sz="2800" dirty="0"/>
          </a:p>
          <a:p>
            <a:pPr algn="l" rtl="0"/>
            <a:r>
              <a:rPr lang="fr-CA" sz="2800" b="0" i="0" u="none" baseline="0"/>
              <a:t>Les membres doivent entre autres prendre en considération toutes les améliorations apportées à la convention collective, y compris les améliorations pécuniaires et non pécuniaires.</a:t>
            </a:r>
          </a:p>
        </p:txBody>
      </p:sp>
      <p:sp>
        <p:nvSpPr>
          <p:cNvPr id="2" name="Slide Number Placeholder 1"/>
          <p:cNvSpPr>
            <a:spLocks noGrp="1"/>
          </p:cNvSpPr>
          <p:nvPr>
            <p:ph type="sldNum" sz="quarter" idx="12"/>
          </p:nvPr>
        </p:nvSpPr>
        <p:spPr/>
        <p:txBody>
          <a:bodyPr/>
          <a:lstStyle/>
          <a:p>
            <a:pPr algn="r" rtl="0"/>
            <a:fld id="{A814F122-40C1-004A-AD90-4119EFAE89A8}" type="slidenum">
              <a:rPr/>
              <a:t>2</a:t>
            </a:fld>
            <a:endParaRPr lang="fr-CA"/>
          </a:p>
        </p:txBody>
      </p:sp>
    </p:spTree>
    <p:extLst>
      <p:ext uri="{BB962C8B-B14F-4D97-AF65-F5344CB8AC3E}">
        <p14:creationId xmlns:p14="http://schemas.microsoft.com/office/powerpoint/2010/main" val="16832150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r" rtl="0"/>
            <a:fld id="{A814F122-40C1-004A-AD90-4119EFAE89A8}" type="slidenum">
              <a:rPr/>
              <a:t>20</a:t>
            </a:fld>
            <a:endParaRPr lang="fr-CA"/>
          </a:p>
        </p:txBody>
      </p:sp>
      <p:sp>
        <p:nvSpPr>
          <p:cNvPr id="4" name="Rectangle 3">
            <a:extLst>
              <a:ext uri="{FF2B5EF4-FFF2-40B4-BE49-F238E27FC236}">
                <a16:creationId xmlns:a16="http://schemas.microsoft.com/office/drawing/2014/main" xmlns="" id="{4FFCB90F-6C88-F64F-895C-DD7C99A57D77}"/>
              </a:ext>
            </a:extLst>
          </p:cNvPr>
          <p:cNvSpPr/>
          <p:nvPr/>
        </p:nvSpPr>
        <p:spPr>
          <a:xfrm>
            <a:off x="1447801" y="1137178"/>
            <a:ext cx="9156700" cy="5729774"/>
          </a:xfrm>
          <a:prstGeom prst="rect">
            <a:avLst/>
          </a:prstGeom>
        </p:spPr>
        <p:txBody>
          <a:bodyPr wrap="square">
            <a:spAutoFit/>
          </a:bodyPr>
          <a:lstStyle/>
          <a:p>
            <a:pPr lvl="0" algn="ctr" rtl="0">
              <a:lnSpc>
                <a:spcPct val="150000"/>
              </a:lnSpc>
              <a:spcAft>
                <a:spcPts val="1000"/>
              </a:spcAft>
              <a:tabLst>
                <a:tab pos="228600" algn="l"/>
              </a:tabLst>
            </a:pPr>
            <a:r>
              <a:rPr lang="fr-CA" sz="2400" b="1" i="0" u="none" cap="all" baseline="0" dirty="0">
                <a:latin typeface="Arial" panose="020B0604020202020204" pitchFamily="34" charset="0"/>
                <a:ea typeface="Calibri" panose="020F0502020204030204" pitchFamily="34" charset="0"/>
              </a:rPr>
              <a:t>34.06(c) </a:t>
            </a:r>
            <a:r>
              <a:rPr lang="fr-CA" sz="2400" b="1" i="0" u="none" cap="all" baseline="0" dirty="0" smtClean="0">
                <a:latin typeface="Arial" panose="020B0604020202020204" pitchFamily="34" charset="0"/>
                <a:ea typeface="Calibri" panose="020F0502020204030204" pitchFamily="34" charset="0"/>
              </a:rPr>
              <a:t>R</a:t>
            </a:r>
            <a:r>
              <a:rPr lang="fr-CA" sz="2400" b="1" i="0" u="none" baseline="0" dirty="0" smtClean="0">
                <a:latin typeface="Arial" panose="020B0604020202020204" pitchFamily="34" charset="0"/>
                <a:ea typeface="Calibri" panose="020F0502020204030204" pitchFamily="34" charset="0"/>
              </a:rPr>
              <a:t>appel au travail</a:t>
            </a:r>
            <a:endParaRPr lang="fr-CA" sz="2400" b="1" dirty="0" smtClean="0">
              <a:latin typeface="Times New Roman" panose="02020603050405020304" pitchFamily="18" charset="0"/>
              <a:ea typeface="Times New Roman" panose="02020603050405020304" pitchFamily="18" charset="0"/>
            </a:endParaRPr>
          </a:p>
          <a:p>
            <a:pPr marL="228600" algn="just" rtl="0">
              <a:lnSpc>
                <a:spcPct val="150000"/>
              </a:lnSpc>
              <a:spcAft>
                <a:spcPts val="1000"/>
              </a:spcAft>
            </a:pPr>
            <a:r>
              <a:rPr lang="fr-CA" sz="2000" b="0" i="0" u="none" baseline="0" dirty="0" smtClean="0">
                <a:latin typeface="Arial" panose="020B0604020202020204" pitchFamily="34" charset="0"/>
                <a:ea typeface="Calibri" panose="020F0502020204030204" pitchFamily="34" charset="0"/>
              </a:rPr>
              <a:t>L’employé </a:t>
            </a:r>
            <a:r>
              <a:rPr lang="fr-CA" sz="2000" b="0" i="0" u="none" baseline="0" dirty="0">
                <a:latin typeface="Arial" panose="020B0604020202020204" pitchFamily="34" charset="0"/>
                <a:ea typeface="Calibri" panose="020F0502020204030204" pitchFamily="34" charset="0"/>
              </a:rPr>
              <a:t>ne sera plus rémunéré pour de multiples rappels au travail en vertu de l’alinéa 34.06(c) lorsque ces rappels sont à intervalles de vingt (20) minutes l’un de l’autre.</a:t>
            </a:r>
          </a:p>
          <a:p>
            <a:pPr marL="228600" algn="just" rtl="0">
              <a:lnSpc>
                <a:spcPct val="150000"/>
              </a:lnSpc>
              <a:spcAft>
                <a:spcPts val="1000"/>
              </a:spcAft>
            </a:pPr>
            <a:endParaRPr lang="fr-CA" sz="2000" dirty="0">
              <a:latin typeface="Arial" panose="020B0604020202020204" pitchFamily="34" charset="0"/>
              <a:ea typeface="Times New Roman" panose="02020603050405020304" pitchFamily="18" charset="0"/>
            </a:endParaRPr>
          </a:p>
          <a:p>
            <a:pPr marL="228600" algn="just" rtl="0">
              <a:lnSpc>
                <a:spcPct val="150000"/>
              </a:lnSpc>
              <a:spcAft>
                <a:spcPts val="1000"/>
              </a:spcAft>
            </a:pPr>
            <a:r>
              <a:rPr lang="fr-CA" sz="2000" b="0" i="0" u="none" baseline="0" dirty="0"/>
              <a:t>34.06(c)	Un employé qui est appelé au travail au sujet de questions urgentes relatives au service, mais qui n’a pas à se rendre sur les lieux de travail de NAV CANADA pour faire le travail demandé, est rémunéré au taux des heures normales majoré de moitié (1 ½). Lorsque le travail dure plus d’une heure, l’employé reçoit la rémunération attribuée en vertu du sous-alinéa 34.06(a)(i) ou 34.06(a)(</a:t>
            </a:r>
            <a:r>
              <a:rPr lang="fr-CA" b="0" i="0" u="none" baseline="0" dirty="0"/>
              <a:t>ii).</a:t>
            </a:r>
          </a:p>
          <a:p>
            <a:pPr marL="228600" algn="just" rtl="0">
              <a:lnSpc>
                <a:spcPct val="150000"/>
              </a:lnSpc>
              <a:spcAft>
                <a:spcPts val="1000"/>
              </a:spcAft>
            </a:pPr>
            <a:endParaRPr lang="fr-CA"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5373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r" rtl="0"/>
            <a:fld id="{A814F122-40C1-004A-AD90-4119EFAE89A8}" type="slidenum">
              <a:rPr/>
              <a:t>21</a:t>
            </a:fld>
            <a:endParaRPr lang="fr-CA"/>
          </a:p>
        </p:txBody>
      </p:sp>
      <p:sp>
        <p:nvSpPr>
          <p:cNvPr id="4" name="Rectangle 3">
            <a:extLst>
              <a:ext uri="{FF2B5EF4-FFF2-40B4-BE49-F238E27FC236}">
                <a16:creationId xmlns:a16="http://schemas.microsoft.com/office/drawing/2014/main" xmlns="" id="{82F83D55-ACBE-A446-B3DA-01DB3D02F11D}"/>
              </a:ext>
            </a:extLst>
          </p:cNvPr>
          <p:cNvSpPr/>
          <p:nvPr/>
        </p:nvSpPr>
        <p:spPr>
          <a:xfrm>
            <a:off x="1905000" y="1080715"/>
            <a:ext cx="8801100" cy="4226798"/>
          </a:xfrm>
          <a:prstGeom prst="rect">
            <a:avLst/>
          </a:prstGeom>
        </p:spPr>
        <p:txBody>
          <a:bodyPr wrap="square">
            <a:spAutoFit/>
          </a:bodyPr>
          <a:lstStyle/>
          <a:p>
            <a:pPr lvl="0" algn="ctr" rtl="0">
              <a:lnSpc>
                <a:spcPct val="150000"/>
              </a:lnSpc>
              <a:spcAft>
                <a:spcPts val="1000"/>
              </a:spcAft>
              <a:tabLst>
                <a:tab pos="228600" algn="l"/>
              </a:tabLst>
            </a:pPr>
            <a:r>
              <a:rPr lang="fr-CA" sz="2400" b="1" i="0" u="none" cap="all" baseline="0" dirty="0" smtClean="0">
                <a:latin typeface="Arial" panose="020B0604020202020204" pitchFamily="34" charset="0"/>
                <a:ea typeface="Calibri" panose="020F0502020204030204" pitchFamily="34" charset="0"/>
              </a:rPr>
              <a:t>C</a:t>
            </a:r>
            <a:r>
              <a:rPr lang="fr-CA" sz="2400" b="1" i="0" u="none" baseline="0" dirty="0" smtClean="0">
                <a:latin typeface="Arial" panose="020B0604020202020204" pitchFamily="34" charset="0"/>
                <a:ea typeface="Calibri" panose="020F0502020204030204" pitchFamily="34" charset="0"/>
              </a:rPr>
              <a:t>ongé avec étalement du revenu </a:t>
            </a:r>
            <a:endParaRPr lang="fr-CA" sz="2400" b="1" dirty="0" smtClean="0">
              <a:latin typeface="Times New Roman" panose="02020603050405020304" pitchFamily="18" charset="0"/>
              <a:ea typeface="Times New Roman" panose="02020603050405020304" pitchFamily="18" charset="0"/>
            </a:endParaRPr>
          </a:p>
          <a:p>
            <a:pPr marL="228600" algn="l" rtl="0">
              <a:lnSpc>
                <a:spcPct val="150000"/>
              </a:lnSpc>
              <a:spcAft>
                <a:spcPts val="1000"/>
              </a:spcAft>
            </a:pPr>
            <a:r>
              <a:rPr lang="fr-CA" sz="2400" b="0" i="0" u="none" baseline="0" dirty="0" smtClean="0">
                <a:latin typeface="Arial" panose="020B0604020202020204" pitchFamily="34" charset="0"/>
                <a:ea typeface="Calibri" panose="020F0502020204030204" pitchFamily="34" charset="0"/>
              </a:rPr>
              <a:t>Conformément </a:t>
            </a:r>
            <a:r>
              <a:rPr lang="fr-CA" sz="2400" b="0" i="0" u="none" baseline="0" dirty="0">
                <a:latin typeface="Arial" panose="020B0604020202020204" pitchFamily="34" charset="0"/>
                <a:ea typeface="Calibri" panose="020F0502020204030204" pitchFamily="34" charset="0"/>
              </a:rPr>
              <a:t>à la lettre d’entente 4-17, NAV CANADA a mis en œuvre le programme de congé avec étalement du revenu. </a:t>
            </a:r>
          </a:p>
          <a:p>
            <a:pPr marL="228600" algn="l" rtl="0">
              <a:lnSpc>
                <a:spcPct val="150000"/>
              </a:lnSpc>
              <a:spcAft>
                <a:spcPts val="1000"/>
              </a:spcAft>
            </a:pPr>
            <a:r>
              <a:rPr lang="fr-CA" sz="2400" b="0" i="0" u="none" baseline="0" dirty="0">
                <a:latin typeface="Arial" panose="020B0604020202020204" pitchFamily="34" charset="0"/>
                <a:ea typeface="Calibri" panose="020F0502020204030204" pitchFamily="34" charset="0"/>
              </a:rPr>
              <a:t>NAV CANADA et l’IPFPC ont convenu de recourir à la procédure d’arbitrage abrégée prévue dans la convention collective pour régler les différends liés au rejet d’une demande d’étalement du revenu jusqu’au 31 décembre 2020. </a:t>
            </a:r>
            <a:endParaRPr lang="fr-CA"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659980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r" rtl="0"/>
            <a:fld id="{A814F122-40C1-004A-AD90-4119EFAE89A8}" type="slidenum">
              <a:rPr/>
              <a:t>22</a:t>
            </a:fld>
            <a:endParaRPr lang="fr-CA"/>
          </a:p>
        </p:txBody>
      </p:sp>
      <p:sp>
        <p:nvSpPr>
          <p:cNvPr id="4" name="Rectangle 3">
            <a:extLst>
              <a:ext uri="{FF2B5EF4-FFF2-40B4-BE49-F238E27FC236}">
                <a16:creationId xmlns:a16="http://schemas.microsoft.com/office/drawing/2014/main" xmlns="" id="{5AFAAF1F-253A-7B46-9DB5-D25B3F2ED50B}"/>
              </a:ext>
            </a:extLst>
          </p:cNvPr>
          <p:cNvSpPr/>
          <p:nvPr/>
        </p:nvSpPr>
        <p:spPr>
          <a:xfrm>
            <a:off x="1975104" y="1266293"/>
            <a:ext cx="8134096" cy="4467890"/>
          </a:xfrm>
          <a:prstGeom prst="rect">
            <a:avLst/>
          </a:prstGeom>
        </p:spPr>
        <p:txBody>
          <a:bodyPr wrap="square">
            <a:spAutoFit/>
          </a:bodyPr>
          <a:lstStyle/>
          <a:p>
            <a:pPr lvl="0" algn="ctr" rtl="0">
              <a:lnSpc>
                <a:spcPct val="150000"/>
              </a:lnSpc>
              <a:spcAft>
                <a:spcPts val="1000"/>
              </a:spcAft>
              <a:tabLst>
                <a:tab pos="228600" algn="l"/>
              </a:tabLst>
            </a:pPr>
            <a:r>
              <a:rPr lang="fr-CA" sz="2400" b="1" i="0" u="none" baseline="0" dirty="0">
                <a:latin typeface="Arial" panose="020B0604020202020204" pitchFamily="34" charset="0"/>
                <a:ea typeface="Calibri" panose="020F0502020204030204" pitchFamily="34" charset="0"/>
              </a:rPr>
              <a:t> Nouvelle lettre d’entente X-20 – Classification</a:t>
            </a:r>
            <a:endParaRPr lang="fr-CA" sz="2400" b="1" dirty="0">
              <a:latin typeface="Times New Roman" panose="02020603050405020304" pitchFamily="18" charset="0"/>
              <a:ea typeface="Times New Roman" panose="02020603050405020304" pitchFamily="18" charset="0"/>
            </a:endParaRPr>
          </a:p>
          <a:p>
            <a:pPr marL="228600" algn="just" rtl="0">
              <a:lnSpc>
                <a:spcPct val="150000"/>
              </a:lnSpc>
              <a:spcAft>
                <a:spcPts val="0"/>
              </a:spcAft>
              <a:tabLst>
                <a:tab pos="228600" algn="l"/>
              </a:tabLst>
            </a:pPr>
            <a:r>
              <a:rPr lang="fr-CA" sz="2000" b="0" i="0" u="none" baseline="0" dirty="0">
                <a:latin typeface="Arial" panose="020B0604020202020204" pitchFamily="34" charset="0"/>
                <a:ea typeface="Calibri" panose="020F0502020204030204" pitchFamily="34" charset="0"/>
              </a:rPr>
              <a:t>Conformément à une lettre d’entente, NAV CANADA et l’IPFPC conviennent de poursuivre les discussions sur la mise en œuvre du nouveau plan de classification et du tableau des salaires correspondant dans les trente (30) jours suivant la date de ratification. Si les parties ne parviennent pas à s’entendre d’ici le 30 juin 2020, toute question en suspens peut être renvoyée à un conseil d’arbitrage. </a:t>
            </a:r>
            <a:r>
              <a:rPr lang="fr-CA" sz="2000" b="0" i="0" u="none" baseline="0" dirty="0">
                <a:latin typeface="Arial" panose="020B0604020202020204" pitchFamily="34" charset="0"/>
                <a:ea typeface="Times New Roman" panose="02020603050405020304" pitchFamily="18" charset="0"/>
              </a:rPr>
              <a:t>Si une entente est conclue à l’extérieur de la procédure d’arbitrage, elle devra être ratifiée par les membres.</a:t>
            </a:r>
            <a:endParaRPr lang="fr-CA"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46148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r" rtl="0"/>
            <a:fld id="{A814F122-40C1-004A-AD90-4119EFAE89A8}" type="slidenum">
              <a:rPr/>
              <a:t>23</a:t>
            </a:fld>
            <a:endParaRPr lang="fr-CA"/>
          </a:p>
        </p:txBody>
      </p:sp>
      <p:sp>
        <p:nvSpPr>
          <p:cNvPr id="4" name="Rectangle 3">
            <a:extLst>
              <a:ext uri="{FF2B5EF4-FFF2-40B4-BE49-F238E27FC236}">
                <a16:creationId xmlns:a16="http://schemas.microsoft.com/office/drawing/2014/main" xmlns="" id="{62866F76-F8C7-5C43-A1DD-E7C3619FCF07}"/>
              </a:ext>
            </a:extLst>
          </p:cNvPr>
          <p:cNvSpPr/>
          <p:nvPr/>
        </p:nvSpPr>
        <p:spPr>
          <a:xfrm>
            <a:off x="3048000" y="1878319"/>
            <a:ext cx="6864096" cy="3636893"/>
          </a:xfrm>
          <a:prstGeom prst="rect">
            <a:avLst/>
          </a:prstGeom>
        </p:spPr>
        <p:txBody>
          <a:bodyPr wrap="square">
            <a:spAutoFit/>
          </a:bodyPr>
          <a:lstStyle/>
          <a:p>
            <a:pPr lvl="0" algn="ctr" rtl="0">
              <a:lnSpc>
                <a:spcPct val="150000"/>
              </a:lnSpc>
              <a:spcAft>
                <a:spcPts val="1000"/>
              </a:spcAft>
              <a:tabLst>
                <a:tab pos="228600" algn="l"/>
              </a:tabLst>
            </a:pPr>
            <a:r>
              <a:rPr lang="fr-CA" sz="2400" b="1" i="0" u="none" cap="all" baseline="0" dirty="0">
                <a:latin typeface="Arial" panose="020B0604020202020204" pitchFamily="34" charset="0"/>
                <a:ea typeface="Calibri" panose="020F0502020204030204" pitchFamily="34" charset="0"/>
              </a:rPr>
              <a:t>Nouvelle lettre d’entente XX-20 – </a:t>
            </a:r>
            <a:r>
              <a:rPr lang="fr-CA" sz="2400" b="1" i="0" u="none" cap="all" baseline="0" dirty="0" smtClean="0">
                <a:latin typeface="Arial" panose="020B0604020202020204" pitchFamily="34" charset="0"/>
                <a:ea typeface="Calibri" panose="020F0502020204030204" pitchFamily="34" charset="0"/>
              </a:rPr>
              <a:t>P</a:t>
            </a:r>
            <a:r>
              <a:rPr lang="fr-CA" sz="2400" b="1" i="0" u="none" baseline="0" dirty="0" smtClean="0">
                <a:latin typeface="Arial" panose="020B0604020202020204" pitchFamily="34" charset="0"/>
                <a:ea typeface="Calibri" panose="020F0502020204030204" pitchFamily="34" charset="0"/>
              </a:rPr>
              <a:t>artage de la productivité</a:t>
            </a:r>
            <a:endParaRPr lang="fr-CA" sz="2400" b="1" dirty="0" smtClean="0">
              <a:latin typeface="Times New Roman" panose="02020603050405020304" pitchFamily="18" charset="0"/>
              <a:ea typeface="Times New Roman" panose="02020603050405020304" pitchFamily="18" charset="0"/>
            </a:endParaRPr>
          </a:p>
          <a:p>
            <a:pPr marL="226695" indent="1905" algn="just" rtl="0">
              <a:lnSpc>
                <a:spcPct val="150000"/>
              </a:lnSpc>
              <a:spcAft>
                <a:spcPts val="1000"/>
              </a:spcAft>
            </a:pPr>
            <a:r>
              <a:rPr lang="fr-CA" sz="2000" b="0" i="0" u="none" baseline="0" dirty="0" smtClean="0">
                <a:latin typeface="Arial" panose="020B0604020202020204" pitchFamily="34" charset="0"/>
                <a:ea typeface="Calibri" panose="020F0502020204030204" pitchFamily="34" charset="0"/>
              </a:rPr>
              <a:t>Conformément </a:t>
            </a:r>
            <a:r>
              <a:rPr lang="fr-CA" sz="2000" b="0" i="0" u="none" baseline="0" dirty="0">
                <a:latin typeface="Arial" panose="020B0604020202020204" pitchFamily="34" charset="0"/>
                <a:ea typeface="Calibri" panose="020F0502020204030204" pitchFamily="34" charset="0"/>
              </a:rPr>
              <a:t>à la lettre d’entente, NAV CANADA et l’IPFPC ont convenu de tenir des discussions à huis clos sur de potentiels modèles de partage de la productivité.  La Société souhaite que tous les agents négociateurs appliquent le même modèle. </a:t>
            </a:r>
            <a:endParaRPr lang="fr-CA"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549438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r" rtl="0"/>
            <a:fld id="{A814F122-40C1-004A-AD90-4119EFAE89A8}" type="slidenum">
              <a:rPr/>
              <a:t>24</a:t>
            </a:fld>
            <a:endParaRPr lang="fr-CA"/>
          </a:p>
        </p:txBody>
      </p:sp>
      <p:sp>
        <p:nvSpPr>
          <p:cNvPr id="4" name="Rectangle 3">
            <a:extLst>
              <a:ext uri="{FF2B5EF4-FFF2-40B4-BE49-F238E27FC236}">
                <a16:creationId xmlns:a16="http://schemas.microsoft.com/office/drawing/2014/main" xmlns="" id="{F13BEB90-A67E-D349-8ED8-B8B497ABB97D}"/>
              </a:ext>
            </a:extLst>
          </p:cNvPr>
          <p:cNvSpPr/>
          <p:nvPr/>
        </p:nvSpPr>
        <p:spPr>
          <a:xfrm>
            <a:off x="2870200" y="1692370"/>
            <a:ext cx="6870700" cy="4652556"/>
          </a:xfrm>
          <a:prstGeom prst="rect">
            <a:avLst/>
          </a:prstGeom>
        </p:spPr>
        <p:txBody>
          <a:bodyPr wrap="square">
            <a:spAutoFit/>
          </a:bodyPr>
          <a:lstStyle/>
          <a:p>
            <a:pPr lvl="0" algn="ctr" rtl="0">
              <a:lnSpc>
                <a:spcPct val="150000"/>
              </a:lnSpc>
              <a:spcAft>
                <a:spcPts val="1000"/>
              </a:spcAft>
              <a:tabLst>
                <a:tab pos="228600" algn="l"/>
              </a:tabLst>
            </a:pPr>
            <a:r>
              <a:rPr lang="fr-CA" sz="2400" b="1" i="0" u="none" cap="all" baseline="0" dirty="0">
                <a:latin typeface="Arial" panose="020B0604020202020204" pitchFamily="34" charset="0"/>
                <a:ea typeface="Calibri" panose="020F0502020204030204" pitchFamily="34" charset="0"/>
              </a:rPr>
              <a:t>Nouvelle lettre d’entente XX-20 – </a:t>
            </a:r>
            <a:r>
              <a:rPr lang="fr-CA" sz="2400" b="1" i="0" u="none" cap="all" baseline="0" dirty="0" smtClean="0">
                <a:latin typeface="Arial" panose="020B0604020202020204" pitchFamily="34" charset="0"/>
                <a:ea typeface="Calibri" panose="020F0502020204030204" pitchFamily="34" charset="0"/>
              </a:rPr>
              <a:t>C</a:t>
            </a:r>
            <a:r>
              <a:rPr lang="fr-CA" sz="2400" b="1" i="0" u="none" baseline="0" dirty="0" smtClean="0">
                <a:latin typeface="Arial" panose="020B0604020202020204" pitchFamily="34" charset="0"/>
                <a:ea typeface="Calibri" panose="020F0502020204030204" pitchFamily="34" charset="0"/>
              </a:rPr>
              <a:t>ongé annuel</a:t>
            </a:r>
            <a:endParaRPr lang="fr-CA" sz="2400" b="1" dirty="0" smtClean="0">
              <a:latin typeface="Times New Roman" panose="02020603050405020304" pitchFamily="18" charset="0"/>
              <a:ea typeface="Times New Roman" panose="02020603050405020304" pitchFamily="18" charset="0"/>
            </a:endParaRPr>
          </a:p>
          <a:p>
            <a:pPr marL="228600" algn="just" rtl="0">
              <a:lnSpc>
                <a:spcPct val="150000"/>
              </a:lnSpc>
              <a:spcAft>
                <a:spcPts val="1000"/>
              </a:spcAft>
            </a:pPr>
            <a:r>
              <a:rPr lang="fr-CA" b="0" i="0" u="none" baseline="0" dirty="0" smtClean="0">
                <a:latin typeface="Arial" panose="020B0604020202020204" pitchFamily="34" charset="0"/>
                <a:ea typeface="Calibri" panose="020F0502020204030204" pitchFamily="34" charset="0"/>
              </a:rPr>
              <a:t>Conformément </a:t>
            </a:r>
            <a:r>
              <a:rPr lang="fr-CA" b="0" i="0" u="none" baseline="0" dirty="0">
                <a:latin typeface="Arial" panose="020B0604020202020204" pitchFamily="34" charset="0"/>
                <a:ea typeface="Calibri" panose="020F0502020204030204" pitchFamily="34" charset="0"/>
              </a:rPr>
              <a:t>à la lettre d’entente, NAV CANADA et l’IPFPC ont convenu de tenir des discussions à huis clos sur l’accumulation de congés annuels excessifs et d’élaborer conjointement des stratégies pour gérer les banques de congés annuels excessives et assurer le respect du libellé du paragraphe 27.01.</a:t>
            </a:r>
            <a:r>
              <a:rPr lang="fr-CA" b="0" i="0" u="none" baseline="0" dirty="0">
                <a:latin typeface="Arial" panose="020B0604020202020204" pitchFamily="34" charset="0"/>
                <a:ea typeface="Times New Roman" panose="02020603050405020304" pitchFamily="18" charset="0"/>
              </a:rPr>
              <a:t> Les parties ont convenu du 31 décembre 2020 comme date d’achèvement souhaitée des activités susmentionnées.</a:t>
            </a:r>
            <a:endParaRPr lang="fr-CA"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19061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r" rtl="0"/>
            <a:fld id="{A814F122-40C1-004A-AD90-4119EFAE89A8}" type="slidenum">
              <a:rPr/>
              <a:t>25</a:t>
            </a:fld>
            <a:endParaRPr lang="fr-CA"/>
          </a:p>
        </p:txBody>
      </p:sp>
      <p:sp>
        <p:nvSpPr>
          <p:cNvPr id="4" name="Rectangle 3">
            <a:extLst>
              <a:ext uri="{FF2B5EF4-FFF2-40B4-BE49-F238E27FC236}">
                <a16:creationId xmlns:a16="http://schemas.microsoft.com/office/drawing/2014/main" xmlns="" id="{DC7ED375-3687-304E-9ECC-CDAFDF5A556E}"/>
              </a:ext>
            </a:extLst>
          </p:cNvPr>
          <p:cNvSpPr/>
          <p:nvPr/>
        </p:nvSpPr>
        <p:spPr>
          <a:xfrm>
            <a:off x="1422400" y="1308373"/>
            <a:ext cx="8623299" cy="4729500"/>
          </a:xfrm>
          <a:prstGeom prst="rect">
            <a:avLst/>
          </a:prstGeom>
        </p:spPr>
        <p:txBody>
          <a:bodyPr wrap="square">
            <a:spAutoFit/>
          </a:bodyPr>
          <a:lstStyle/>
          <a:p>
            <a:pPr lvl="1" algn="ctr" rtl="0">
              <a:lnSpc>
                <a:spcPct val="150000"/>
              </a:lnSpc>
              <a:spcAft>
                <a:spcPts val="1000"/>
              </a:spcAft>
              <a:tabLst>
                <a:tab pos="859155" algn="l"/>
              </a:tabLst>
            </a:pPr>
            <a:r>
              <a:rPr lang="fr-CA" sz="2400" b="1" i="0" u="none" baseline="0" dirty="0">
                <a:latin typeface="Arial" panose="020B0604020202020204" pitchFamily="34" charset="0"/>
                <a:ea typeface="Calibri" panose="020F0502020204030204" pitchFamily="34" charset="0"/>
              </a:rPr>
              <a:t>Lettres d’entente renouvelées :</a:t>
            </a:r>
          </a:p>
          <a:p>
            <a:pPr marL="742950" lvl="1" indent="-285750" algn="just" rtl="0">
              <a:lnSpc>
                <a:spcPct val="150000"/>
              </a:lnSpc>
              <a:spcAft>
                <a:spcPts val="1000"/>
              </a:spcAft>
              <a:buFont typeface="Arial" panose="020B0604020202020204" pitchFamily="34" charset="0"/>
              <a:buChar char="•"/>
              <a:tabLst>
                <a:tab pos="859155" algn="l"/>
              </a:tabLst>
            </a:pPr>
            <a:r>
              <a:rPr lang="fr-CA" sz="2000" b="0" i="0" u="none" baseline="0" dirty="0">
                <a:latin typeface="Arial" panose="020B0604020202020204" pitchFamily="34" charset="0"/>
                <a:ea typeface="Calibri" panose="020F0502020204030204" pitchFamily="34" charset="0"/>
              </a:rPr>
              <a:t> 2-14 Stationnement</a:t>
            </a:r>
          </a:p>
          <a:p>
            <a:pPr marL="742950" lvl="1" indent="-285750" algn="just" rtl="0">
              <a:lnSpc>
                <a:spcPct val="150000"/>
              </a:lnSpc>
              <a:spcAft>
                <a:spcPts val="1000"/>
              </a:spcAft>
              <a:buFont typeface="Arial" panose="020B0604020202020204" pitchFamily="34" charset="0"/>
              <a:buChar char="•"/>
              <a:tabLst>
                <a:tab pos="859155" algn="l"/>
              </a:tabLst>
            </a:pPr>
            <a:r>
              <a:rPr lang="fr-CA" sz="2000" b="0" i="0" u="none" baseline="0" dirty="0">
                <a:latin typeface="Arial" panose="020B0604020202020204" pitchFamily="34" charset="0"/>
                <a:ea typeface="Calibri" panose="020F0502020204030204" pitchFamily="34" charset="0"/>
              </a:rPr>
              <a:t> 4-14 Programme de perfectionnement</a:t>
            </a:r>
          </a:p>
          <a:p>
            <a:pPr marL="742950" lvl="1" indent="-285750" algn="just" rtl="0">
              <a:lnSpc>
                <a:spcPct val="150000"/>
              </a:lnSpc>
              <a:spcAft>
                <a:spcPts val="1000"/>
              </a:spcAft>
              <a:buFont typeface="Arial" panose="020B0604020202020204" pitchFamily="34" charset="0"/>
              <a:buChar char="•"/>
              <a:tabLst>
                <a:tab pos="859155" algn="l"/>
              </a:tabLst>
            </a:pPr>
            <a:r>
              <a:rPr lang="fr-CA" sz="2000" b="0" i="0" u="none" baseline="0" dirty="0">
                <a:latin typeface="Arial" panose="020B0604020202020204" pitchFamily="34" charset="0"/>
                <a:ea typeface="Calibri" panose="020F0502020204030204" pitchFamily="34" charset="0"/>
              </a:rPr>
              <a:t> 6-14 Politique en matière de discrimination et de harcèlement</a:t>
            </a:r>
          </a:p>
          <a:p>
            <a:pPr marL="742950" lvl="1" indent="-285750" algn="just" rtl="0">
              <a:lnSpc>
                <a:spcPct val="150000"/>
              </a:lnSpc>
              <a:spcAft>
                <a:spcPts val="1000"/>
              </a:spcAft>
              <a:buFont typeface="Arial" panose="020B0604020202020204" pitchFamily="34" charset="0"/>
              <a:buChar char="•"/>
              <a:tabLst>
                <a:tab pos="859155" algn="l"/>
              </a:tabLst>
            </a:pPr>
            <a:r>
              <a:rPr lang="fr-CA" sz="2000" b="0" i="0" u="none" baseline="0" dirty="0">
                <a:latin typeface="Arial" panose="020B0604020202020204" pitchFamily="34" charset="0"/>
                <a:ea typeface="Calibri" panose="020F0502020204030204" pitchFamily="34" charset="0"/>
              </a:rPr>
              <a:t> 7-14 Tentatives de négociation salariale </a:t>
            </a:r>
          </a:p>
          <a:p>
            <a:pPr marL="742950" lvl="1" indent="-285750" algn="just" rtl="0">
              <a:lnSpc>
                <a:spcPct val="150000"/>
              </a:lnSpc>
              <a:spcAft>
                <a:spcPts val="1000"/>
              </a:spcAft>
              <a:buFont typeface="Arial" panose="020B0604020202020204" pitchFamily="34" charset="0"/>
              <a:buChar char="•"/>
              <a:tabLst>
                <a:tab pos="859155" algn="l"/>
              </a:tabLst>
            </a:pPr>
            <a:r>
              <a:rPr lang="fr-CA" sz="2000" b="0" i="0" u="none" baseline="0" dirty="0">
                <a:latin typeface="Arial" panose="020B0604020202020204" pitchFamily="34" charset="0"/>
                <a:ea typeface="Calibri" panose="020F0502020204030204" pitchFamily="34" charset="0"/>
              </a:rPr>
              <a:t> 2-17 Programme de gestion du rendement</a:t>
            </a:r>
          </a:p>
          <a:p>
            <a:pPr marL="742950" lvl="1" indent="-285750" algn="just" rtl="0">
              <a:lnSpc>
                <a:spcPct val="150000"/>
              </a:lnSpc>
              <a:spcAft>
                <a:spcPts val="1000"/>
              </a:spcAft>
              <a:buFont typeface="Arial" panose="020B0604020202020204" pitchFamily="34" charset="0"/>
              <a:buChar char="•"/>
              <a:tabLst>
                <a:tab pos="859155" algn="l"/>
              </a:tabLst>
            </a:pPr>
            <a:r>
              <a:rPr lang="fr-CA" sz="2000" b="0" i="0" u="none" baseline="0" dirty="0">
                <a:latin typeface="Arial" panose="020B0604020202020204" pitchFamily="34" charset="0"/>
                <a:ea typeface="Calibri" panose="020F0502020204030204" pitchFamily="34" charset="0"/>
              </a:rPr>
              <a:t> 6-17 Mise à l’essai du programme de congés de fin de carrière</a:t>
            </a:r>
            <a:endParaRPr lang="fr-CA" sz="2000" dirty="0">
              <a:latin typeface="Times New Roman" panose="02020603050405020304" pitchFamily="18" charset="0"/>
              <a:ea typeface="Times New Roman" panose="02020603050405020304" pitchFamily="18" charset="0"/>
            </a:endParaRPr>
          </a:p>
          <a:p>
            <a:pPr lvl="1" algn="just" rtl="0">
              <a:lnSpc>
                <a:spcPct val="150000"/>
              </a:lnSpc>
              <a:spcAft>
                <a:spcPts val="1000"/>
              </a:spcAft>
              <a:tabLst>
                <a:tab pos="859155" algn="l"/>
              </a:tabLst>
            </a:pPr>
            <a:endParaRPr lang="fr-CA"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842195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7968" y="535766"/>
            <a:ext cx="10195436" cy="369332"/>
          </a:xfrm>
          <a:prstGeom prst="rect">
            <a:avLst/>
          </a:prstGeom>
          <a:noFill/>
        </p:spPr>
        <p:txBody>
          <a:bodyPr wrap="square" rtlCol="0">
            <a:spAutoFit/>
          </a:bodyPr>
          <a:lstStyle/>
          <a:p>
            <a:pPr algn="l" rtl="0"/>
            <a:r>
              <a:rPr lang="fr-CA" b="0" i="0" u="none" baseline="0"/>
              <a:t> </a:t>
            </a:r>
          </a:p>
        </p:txBody>
      </p:sp>
      <p:sp>
        <p:nvSpPr>
          <p:cNvPr id="3" name="Slide Number Placeholder 2"/>
          <p:cNvSpPr>
            <a:spLocks noGrp="1"/>
          </p:cNvSpPr>
          <p:nvPr>
            <p:ph type="sldNum" sz="quarter" idx="12"/>
          </p:nvPr>
        </p:nvSpPr>
        <p:spPr/>
        <p:txBody>
          <a:bodyPr/>
          <a:lstStyle/>
          <a:p>
            <a:pPr algn="r" rtl="0"/>
            <a:fld id="{A814F122-40C1-004A-AD90-4119EFAE89A8}" type="slidenum">
              <a:rPr/>
              <a:t>26</a:t>
            </a:fld>
            <a:endParaRPr lang="fr-CA"/>
          </a:p>
        </p:txBody>
      </p:sp>
      <p:sp>
        <p:nvSpPr>
          <p:cNvPr id="6" name="Rectangle 5">
            <a:extLst>
              <a:ext uri="{FF2B5EF4-FFF2-40B4-BE49-F238E27FC236}">
                <a16:creationId xmlns:a16="http://schemas.microsoft.com/office/drawing/2014/main" xmlns="" id="{6D2C903C-9165-E14B-A52F-DCE87DBE216D}"/>
              </a:ext>
            </a:extLst>
          </p:cNvPr>
          <p:cNvSpPr/>
          <p:nvPr/>
        </p:nvSpPr>
        <p:spPr>
          <a:xfrm>
            <a:off x="1037968" y="2187507"/>
            <a:ext cx="10199679" cy="3231654"/>
          </a:xfrm>
          <a:prstGeom prst="rect">
            <a:avLst/>
          </a:prstGeom>
        </p:spPr>
        <p:txBody>
          <a:bodyPr wrap="square">
            <a:spAutoFit/>
          </a:bodyPr>
          <a:lstStyle/>
          <a:p>
            <a:pPr algn="l" rtl="0"/>
            <a:r>
              <a:rPr lang="fr-CA" sz="2400" b="1" i="0" u="none" baseline="0" dirty="0">
                <a:latin typeface="Arial" panose="020B0604020202020204" pitchFamily="34" charset="0"/>
                <a:ea typeface="Calibri" panose="020F0502020204030204" pitchFamily="34" charset="0"/>
              </a:rPr>
              <a:t>Lettres d’entente supprimées :</a:t>
            </a:r>
          </a:p>
          <a:p>
            <a:pPr marL="742950" lvl="1" indent="-285750" algn="l" rtl="0">
              <a:buFont typeface="Arial" panose="020B0604020202020204" pitchFamily="34" charset="0"/>
              <a:buChar char="•"/>
            </a:pPr>
            <a:endParaRPr lang="fr-CA" sz="2000" dirty="0">
              <a:latin typeface="Arial" panose="020B0604020202020204" pitchFamily="34" charset="0"/>
              <a:ea typeface="Calibri" panose="020F0502020204030204" pitchFamily="34" charset="0"/>
            </a:endParaRPr>
          </a:p>
          <a:p>
            <a:pPr marL="742950" lvl="1" indent="-285750" algn="l" rtl="0">
              <a:buFont typeface="Arial" panose="020B0604020202020204" pitchFamily="34" charset="0"/>
              <a:buChar char="•"/>
            </a:pPr>
            <a:r>
              <a:rPr lang="fr-CA" sz="2000" b="0" i="0" u="none" baseline="0" dirty="0">
                <a:latin typeface="Arial" panose="020B0604020202020204" pitchFamily="34" charset="0"/>
                <a:ea typeface="Calibri" panose="020F0502020204030204" pitchFamily="34" charset="0"/>
              </a:rPr>
              <a:t>5-14 Soldes de congés </a:t>
            </a:r>
          </a:p>
          <a:p>
            <a:pPr marL="742950" lvl="1" indent="-285750" algn="l" rtl="0">
              <a:buFont typeface="Arial" panose="020B0604020202020204" pitchFamily="34" charset="0"/>
              <a:buChar char="•"/>
            </a:pPr>
            <a:endParaRPr lang="fr-CA" sz="2000" dirty="0">
              <a:latin typeface="Arial" panose="020B0604020202020204" pitchFamily="34" charset="0"/>
              <a:ea typeface="Calibri" panose="020F0502020204030204" pitchFamily="34" charset="0"/>
            </a:endParaRPr>
          </a:p>
          <a:p>
            <a:pPr marL="742950" lvl="1" indent="-285750" algn="l" rtl="0">
              <a:buFont typeface="Arial" panose="020B0604020202020204" pitchFamily="34" charset="0"/>
              <a:buChar char="•"/>
            </a:pPr>
            <a:r>
              <a:rPr lang="fr-CA" sz="2000" b="0" i="0" u="none" baseline="0" dirty="0">
                <a:latin typeface="Arial" panose="020B0604020202020204" pitchFamily="34" charset="0"/>
                <a:ea typeface="Calibri" panose="020F0502020204030204" pitchFamily="34" charset="0"/>
              </a:rPr>
              <a:t>1-17 Distribution électronique des bulletins de paye et des formulaires fiscaux</a:t>
            </a:r>
          </a:p>
          <a:p>
            <a:pPr marL="742950" lvl="1" indent="-285750" algn="l" rtl="0">
              <a:buFont typeface="Arial" panose="020B0604020202020204" pitchFamily="34" charset="0"/>
              <a:buChar char="•"/>
            </a:pPr>
            <a:endParaRPr lang="fr-CA" sz="2000" dirty="0">
              <a:latin typeface="Arial" panose="020B0604020202020204" pitchFamily="34" charset="0"/>
              <a:ea typeface="Calibri" panose="020F0502020204030204" pitchFamily="34" charset="0"/>
            </a:endParaRPr>
          </a:p>
          <a:p>
            <a:pPr marL="742950" lvl="1" indent="-285750" algn="l" rtl="0">
              <a:buFont typeface="Arial" panose="020B0604020202020204" pitchFamily="34" charset="0"/>
              <a:buChar char="•"/>
            </a:pPr>
            <a:r>
              <a:rPr lang="fr-CA" sz="2000" b="0" i="0" u="none" baseline="0" dirty="0">
                <a:latin typeface="Arial" panose="020B0604020202020204" pitchFamily="34" charset="0"/>
                <a:ea typeface="Calibri" panose="020F0502020204030204" pitchFamily="34" charset="0"/>
              </a:rPr>
              <a:t>3-17 Nouveau plan de classification</a:t>
            </a:r>
          </a:p>
          <a:p>
            <a:pPr marL="742950" lvl="1" indent="-285750" algn="l" rtl="0">
              <a:buFont typeface="Arial" panose="020B0604020202020204" pitchFamily="34" charset="0"/>
              <a:buChar char="•"/>
            </a:pPr>
            <a:endParaRPr lang="fr-CA" sz="2000" dirty="0">
              <a:latin typeface="Arial" panose="020B0604020202020204" pitchFamily="34" charset="0"/>
              <a:ea typeface="Calibri" panose="020F0502020204030204" pitchFamily="34" charset="0"/>
            </a:endParaRPr>
          </a:p>
          <a:p>
            <a:pPr marL="742950" lvl="1" indent="-285750" algn="l" rtl="0">
              <a:buFont typeface="Arial" panose="020B0604020202020204" pitchFamily="34" charset="0"/>
              <a:buChar char="•"/>
            </a:pPr>
            <a:r>
              <a:rPr lang="fr-CA" sz="2000" b="0" i="0" u="none" baseline="0" dirty="0">
                <a:latin typeface="Arial" panose="020B0604020202020204" pitchFamily="34" charset="0"/>
                <a:ea typeface="Calibri" panose="020F0502020204030204" pitchFamily="34" charset="0"/>
              </a:rPr>
              <a:t>5-17 Mise à l’essai de la semaine de travail réduite (maintenant le paragraphe 32.06)</a:t>
            </a:r>
            <a:endParaRPr lang="fr-CA" sz="2000" dirty="0"/>
          </a:p>
        </p:txBody>
      </p:sp>
    </p:spTree>
    <p:extLst>
      <p:ext uri="{BB962C8B-B14F-4D97-AF65-F5344CB8AC3E}">
        <p14:creationId xmlns:p14="http://schemas.microsoft.com/office/powerpoint/2010/main" val="11786019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903" y="1240101"/>
            <a:ext cx="10553782" cy="369332"/>
          </a:xfrm>
          <a:prstGeom prst="rect">
            <a:avLst/>
          </a:prstGeom>
          <a:noFill/>
        </p:spPr>
        <p:txBody>
          <a:bodyPr wrap="square" rtlCol="0">
            <a:spAutoFit/>
          </a:bodyPr>
          <a:lstStyle/>
          <a:p>
            <a:pPr algn="l" rtl="0"/>
            <a:r>
              <a:rPr lang="fr-CA" b="0" i="0" u="none" baseline="0"/>
              <a:t> </a:t>
            </a:r>
          </a:p>
        </p:txBody>
      </p:sp>
      <p:sp>
        <p:nvSpPr>
          <p:cNvPr id="3" name="Slide Number Placeholder 2"/>
          <p:cNvSpPr>
            <a:spLocks noGrp="1"/>
          </p:cNvSpPr>
          <p:nvPr>
            <p:ph type="sldNum" sz="quarter" idx="12"/>
          </p:nvPr>
        </p:nvSpPr>
        <p:spPr/>
        <p:txBody>
          <a:bodyPr/>
          <a:lstStyle/>
          <a:p>
            <a:pPr algn="r" rtl="0"/>
            <a:fld id="{A814F122-40C1-004A-AD90-4119EFAE89A8}" type="slidenum">
              <a:rPr/>
              <a:t>27</a:t>
            </a:fld>
            <a:endParaRPr lang="fr-CA"/>
          </a:p>
        </p:txBody>
      </p:sp>
      <p:sp>
        <p:nvSpPr>
          <p:cNvPr id="4" name="Rectangle 3">
            <a:extLst>
              <a:ext uri="{FF2B5EF4-FFF2-40B4-BE49-F238E27FC236}">
                <a16:creationId xmlns:a16="http://schemas.microsoft.com/office/drawing/2014/main" xmlns="" id="{74134457-410D-5D47-9C1B-7909D290BA78}"/>
              </a:ext>
            </a:extLst>
          </p:cNvPr>
          <p:cNvSpPr/>
          <p:nvPr/>
        </p:nvSpPr>
        <p:spPr>
          <a:xfrm>
            <a:off x="2425700" y="2114377"/>
            <a:ext cx="7213600" cy="3082895"/>
          </a:xfrm>
          <a:prstGeom prst="rect">
            <a:avLst/>
          </a:prstGeom>
        </p:spPr>
        <p:txBody>
          <a:bodyPr wrap="square">
            <a:spAutoFit/>
          </a:bodyPr>
          <a:lstStyle/>
          <a:p>
            <a:pPr lvl="1" algn="ctr" rtl="0">
              <a:lnSpc>
                <a:spcPct val="150000"/>
              </a:lnSpc>
              <a:spcAft>
                <a:spcPts val="1000"/>
              </a:spcAft>
              <a:tabLst>
                <a:tab pos="859155" algn="l"/>
              </a:tabLst>
            </a:pPr>
            <a:r>
              <a:rPr lang="fr-CA" sz="2400" b="1" i="0" u="none" baseline="0" dirty="0">
                <a:latin typeface="Arial" panose="020B0604020202020204" pitchFamily="34" charset="0"/>
                <a:ea typeface="Calibri" panose="020F0502020204030204" pitchFamily="34" charset="0"/>
              </a:rPr>
              <a:t>Appendice B</a:t>
            </a:r>
          </a:p>
          <a:p>
            <a:pPr lvl="1" algn="l" rtl="0">
              <a:lnSpc>
                <a:spcPct val="150000"/>
              </a:lnSpc>
              <a:spcAft>
                <a:spcPts val="1000"/>
              </a:spcAft>
              <a:tabLst>
                <a:tab pos="859155" algn="l"/>
              </a:tabLst>
            </a:pPr>
            <a:r>
              <a:rPr lang="fr-CA" sz="2000" b="0" i="0" u="none" baseline="0" dirty="0">
                <a:latin typeface="Arial" panose="020B0604020202020204" pitchFamily="34" charset="0"/>
                <a:ea typeface="Calibri" panose="020F0502020204030204" pitchFamily="34" charset="0"/>
              </a:rPr>
              <a:t>Élimination de l’exigence de service continu de six (6) mois pour qu’un employé à terme ait droit au congé de maternité ou parental non payé afin de tenir compte des droits prévus par le </a:t>
            </a:r>
            <a:r>
              <a:rPr lang="fr-CA" sz="2000" b="0" i="1" u="none" baseline="0" dirty="0">
                <a:latin typeface="Arial" panose="020B0604020202020204" pitchFamily="34" charset="0"/>
                <a:ea typeface="Calibri" panose="020F0502020204030204" pitchFamily="34" charset="0"/>
              </a:rPr>
              <a:t>Code canadien du travail</a:t>
            </a:r>
            <a:r>
              <a:rPr lang="fr-CA" sz="2000" b="0" i="0" u="none" baseline="0" dirty="0">
                <a:latin typeface="Arial" panose="020B0604020202020204" pitchFamily="34" charset="0"/>
                <a:ea typeface="Calibri" panose="020F0502020204030204" pitchFamily="34" charset="0"/>
              </a:rPr>
              <a:t> qui sont entrés en vigueur le 1</a:t>
            </a:r>
            <a:r>
              <a:rPr lang="fr-CA" sz="2000" b="0" i="0" u="none" baseline="30000" dirty="0">
                <a:latin typeface="Arial" panose="020B0604020202020204" pitchFamily="34" charset="0"/>
                <a:ea typeface="Calibri" panose="020F0502020204030204" pitchFamily="34" charset="0"/>
              </a:rPr>
              <a:t>er</a:t>
            </a:r>
            <a:r>
              <a:rPr lang="fr-CA" sz="2000" b="0" i="0" u="none" baseline="0" dirty="0">
                <a:latin typeface="Arial" panose="020B0604020202020204" pitchFamily="34" charset="0"/>
                <a:ea typeface="Calibri" panose="020F0502020204030204" pitchFamily="34" charset="0"/>
              </a:rPr>
              <a:t> septembre 2019.</a:t>
            </a:r>
            <a:endParaRPr lang="fr-CA"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917750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63754" y="1591523"/>
            <a:ext cx="9842643" cy="369332"/>
          </a:xfrm>
          <a:prstGeom prst="rect">
            <a:avLst/>
          </a:prstGeom>
          <a:noFill/>
        </p:spPr>
        <p:txBody>
          <a:bodyPr wrap="square" rtlCol="0">
            <a:spAutoFit/>
          </a:bodyPr>
          <a:lstStyle/>
          <a:p>
            <a:pPr algn="l" rtl="0"/>
            <a:r>
              <a:rPr lang="fr-CA" b="0" i="0" u="none" baseline="0"/>
              <a:t> </a:t>
            </a:r>
            <a:endParaRPr lang="fr-CA" sz="2800" dirty="0"/>
          </a:p>
        </p:txBody>
      </p:sp>
      <p:sp>
        <p:nvSpPr>
          <p:cNvPr id="3" name="Slide Number Placeholder 2"/>
          <p:cNvSpPr>
            <a:spLocks noGrp="1"/>
          </p:cNvSpPr>
          <p:nvPr>
            <p:ph type="sldNum" sz="quarter" idx="12"/>
          </p:nvPr>
        </p:nvSpPr>
        <p:spPr/>
        <p:txBody>
          <a:bodyPr/>
          <a:lstStyle/>
          <a:p>
            <a:pPr algn="r" rtl="0"/>
            <a:fld id="{A814F122-40C1-004A-AD90-4119EFAE89A8}" type="slidenum">
              <a:rPr/>
              <a:t>28</a:t>
            </a:fld>
            <a:endParaRPr lang="fr-CA"/>
          </a:p>
        </p:txBody>
      </p:sp>
      <p:sp>
        <p:nvSpPr>
          <p:cNvPr id="4" name="Rectangle 3">
            <a:extLst>
              <a:ext uri="{FF2B5EF4-FFF2-40B4-BE49-F238E27FC236}">
                <a16:creationId xmlns:a16="http://schemas.microsoft.com/office/drawing/2014/main" xmlns="" id="{3A04A097-AFA2-E147-88D6-BBA2418E2B9B}"/>
              </a:ext>
            </a:extLst>
          </p:cNvPr>
          <p:cNvSpPr/>
          <p:nvPr/>
        </p:nvSpPr>
        <p:spPr>
          <a:xfrm>
            <a:off x="736600" y="976184"/>
            <a:ext cx="10909299" cy="5334794"/>
          </a:xfrm>
          <a:prstGeom prst="rect">
            <a:avLst/>
          </a:prstGeom>
        </p:spPr>
        <p:txBody>
          <a:bodyPr wrap="square">
            <a:spAutoFit/>
          </a:bodyPr>
          <a:lstStyle/>
          <a:p>
            <a:pPr lvl="1" algn="ctr" rtl="0">
              <a:lnSpc>
                <a:spcPct val="150000"/>
              </a:lnSpc>
              <a:spcAft>
                <a:spcPts val="1000"/>
              </a:spcAft>
              <a:tabLst>
                <a:tab pos="859155" algn="l"/>
              </a:tabLst>
            </a:pPr>
            <a:r>
              <a:rPr lang="fr-CA" sz="2400" b="1" i="0" u="none" baseline="0" dirty="0">
                <a:latin typeface="Arial" panose="020B0604020202020204" pitchFamily="34" charset="0"/>
                <a:ea typeface="Calibri" panose="020F0502020204030204" pitchFamily="34" charset="0"/>
              </a:rPr>
              <a:t>Autre</a:t>
            </a:r>
          </a:p>
          <a:p>
            <a:pPr marL="742950" lvl="1" indent="-285750" algn="l" rtl="0">
              <a:lnSpc>
                <a:spcPct val="150000"/>
              </a:lnSpc>
              <a:spcAft>
                <a:spcPts val="1000"/>
              </a:spcAft>
              <a:buFont typeface="Symbol" pitchFamily="2" charset="2"/>
              <a:buChar char=""/>
              <a:tabLst>
                <a:tab pos="859155" algn="l"/>
              </a:tabLst>
            </a:pPr>
            <a:r>
              <a:rPr lang="fr-CA" sz="2400" b="0" i="0" u="none" baseline="0" dirty="0">
                <a:latin typeface="Arial" panose="020B0604020202020204" pitchFamily="34" charset="0"/>
                <a:ea typeface="Calibri" panose="020F0502020204030204" pitchFamily="34" charset="0"/>
              </a:rPr>
              <a:t>Les parties ont convenu de reporter les questions soulevées par l’IPFPC lors du processus de négociation collective quant à l’examen de la procédure de gestion de l’incapacité prévu pour l’année civile 2020.</a:t>
            </a:r>
            <a:endParaRPr lang="fr-CA" sz="2400" dirty="0">
              <a:latin typeface="Times New Roman" panose="02020603050405020304" pitchFamily="18" charset="0"/>
              <a:ea typeface="Times New Roman" panose="02020603050405020304" pitchFamily="18" charset="0"/>
            </a:endParaRPr>
          </a:p>
          <a:p>
            <a:pPr marL="742950" lvl="1" indent="-285750" algn="l" rtl="0">
              <a:lnSpc>
                <a:spcPct val="150000"/>
              </a:lnSpc>
              <a:spcAft>
                <a:spcPts val="1000"/>
              </a:spcAft>
              <a:buFont typeface="Symbol" pitchFamily="2" charset="2"/>
              <a:buChar char=""/>
              <a:tabLst>
                <a:tab pos="859155" algn="l"/>
              </a:tabLst>
            </a:pPr>
            <a:r>
              <a:rPr lang="fr-CA" sz="2400" b="0" i="0" u="none" baseline="0" dirty="0">
                <a:latin typeface="Arial" panose="020B0604020202020204" pitchFamily="34" charset="0"/>
                <a:ea typeface="Calibri" panose="020F0502020204030204" pitchFamily="34" charset="0"/>
              </a:rPr>
              <a:t>Conformément à la lettre d’entente acceptée par NAV CANADA et l’IPFPC, les parties ont convenu d’examiner la convention collective pour s’assurer qu’elle concorde avec les changements du </a:t>
            </a:r>
            <a:r>
              <a:rPr lang="fr-CA" sz="2400" b="0" i="1" u="none" baseline="0" dirty="0">
                <a:latin typeface="Arial" panose="020B0604020202020204" pitchFamily="34" charset="0"/>
                <a:ea typeface="Calibri" panose="020F0502020204030204" pitchFamily="34" charset="0"/>
              </a:rPr>
              <a:t>Code canadien du travail</a:t>
            </a:r>
            <a:r>
              <a:rPr lang="fr-CA" sz="2400" b="0" i="0" u="none" baseline="0" dirty="0">
                <a:latin typeface="Arial" panose="020B0604020202020204" pitchFamily="34" charset="0"/>
                <a:ea typeface="Calibri" panose="020F0502020204030204" pitchFamily="34" charset="0"/>
              </a:rPr>
              <a:t> une fois que les règlements correspondant aux changements mis en œuvre le 1</a:t>
            </a:r>
            <a:r>
              <a:rPr lang="fr-CA" sz="2400" b="0" i="0" u="none" baseline="30000" dirty="0">
                <a:latin typeface="Arial" panose="020B0604020202020204" pitchFamily="34" charset="0"/>
                <a:ea typeface="Calibri" panose="020F0502020204030204" pitchFamily="34" charset="0"/>
              </a:rPr>
              <a:t>er</a:t>
            </a:r>
            <a:r>
              <a:rPr lang="fr-CA" sz="2400" b="0" i="0" u="none" baseline="0" dirty="0">
                <a:latin typeface="Arial" panose="020B0604020202020204" pitchFamily="34" charset="0"/>
                <a:ea typeface="Calibri" panose="020F0502020204030204" pitchFamily="34" charset="0"/>
              </a:rPr>
              <a:t> septembre 2019 seront disponibles.</a:t>
            </a:r>
            <a:endParaRPr lang="fr-CA"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007384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r" rtl="0"/>
            <a:fld id="{A814F122-40C1-004A-AD90-4119EFAE89A8}" type="slidenum">
              <a:rPr/>
              <a:t>29</a:t>
            </a:fld>
            <a:endParaRPr lang="fr-CA"/>
          </a:p>
        </p:txBody>
      </p:sp>
      <p:sp>
        <p:nvSpPr>
          <p:cNvPr id="4" name="Rectangle 3">
            <a:extLst>
              <a:ext uri="{FF2B5EF4-FFF2-40B4-BE49-F238E27FC236}">
                <a16:creationId xmlns:a16="http://schemas.microsoft.com/office/drawing/2014/main" xmlns="" id="{660AFB50-07CF-8245-8402-363E01F491EF}"/>
              </a:ext>
            </a:extLst>
          </p:cNvPr>
          <p:cNvSpPr/>
          <p:nvPr/>
        </p:nvSpPr>
        <p:spPr>
          <a:xfrm>
            <a:off x="3048000" y="2305039"/>
            <a:ext cx="6096000" cy="2565574"/>
          </a:xfrm>
          <a:prstGeom prst="rect">
            <a:avLst/>
          </a:prstGeom>
        </p:spPr>
        <p:txBody>
          <a:bodyPr>
            <a:spAutoFit/>
          </a:bodyPr>
          <a:lstStyle/>
          <a:p>
            <a:pPr lvl="0" algn="ctr" rtl="0">
              <a:lnSpc>
                <a:spcPct val="150000"/>
              </a:lnSpc>
              <a:spcAft>
                <a:spcPts val="1000"/>
              </a:spcAft>
              <a:tabLst>
                <a:tab pos="228600" algn="l"/>
              </a:tabLst>
            </a:pPr>
            <a:r>
              <a:rPr lang="fr-CA" sz="2400" b="0" i="0" u="sng" cap="all" baseline="0">
                <a:latin typeface="Arial" panose="020B0604020202020204" pitchFamily="34" charset="0"/>
                <a:ea typeface="Calibri" panose="020F0502020204030204" pitchFamily="34" charset="0"/>
              </a:rPr>
              <a:t>Appendice D – Liste d’arbitres</a:t>
            </a:r>
            <a:endParaRPr lang="fr-CA" sz="2400" dirty="0">
              <a:latin typeface="Times New Roman" panose="02020603050405020304" pitchFamily="18" charset="0"/>
              <a:ea typeface="Times New Roman" panose="02020603050405020304" pitchFamily="18" charset="0"/>
            </a:endParaRPr>
          </a:p>
          <a:p>
            <a:pPr marL="228600" algn="l" rtl="0">
              <a:lnSpc>
                <a:spcPct val="150000"/>
              </a:lnSpc>
              <a:spcAft>
                <a:spcPts val="1000"/>
              </a:spcAft>
            </a:pPr>
            <a:r>
              <a:rPr lang="fr-CA" sz="2000" b="0" i="0" u="none" baseline="0">
                <a:latin typeface="Arial" panose="020B0604020202020204" pitchFamily="34" charset="0"/>
                <a:ea typeface="Calibri" panose="020F0502020204030204" pitchFamily="34" charset="0"/>
              </a:rPr>
              <a:t>Retrait de Knopf. Ajout de Flaherty et de Jewitt à la liste de la région de l’Ontario. Ajout de Ponak et de Sims à la liste de la région Pacifique/de l’Ouest. Ajout de Baxter à la liste Procédure accélérée.</a:t>
            </a:r>
            <a:endParaRPr lang="fr-CA"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09148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62748" y="1535190"/>
            <a:ext cx="9614199" cy="3416320"/>
          </a:xfrm>
          <a:prstGeom prst="rect">
            <a:avLst/>
          </a:prstGeom>
          <a:noFill/>
        </p:spPr>
        <p:txBody>
          <a:bodyPr wrap="square" rtlCol="0">
            <a:spAutoFit/>
          </a:bodyPr>
          <a:lstStyle/>
          <a:p>
            <a:pPr marL="914400" indent="-228600" algn="ctr" rtl="0"/>
            <a:r>
              <a:rPr lang="fr-CA" sz="2800" b="1" i="0" u="none" baseline="0"/>
              <a:t>Objectif de la négociation collective </a:t>
            </a:r>
          </a:p>
          <a:p>
            <a:pPr marL="914400" indent="-228600" algn="l" rtl="0"/>
            <a:endParaRPr lang="fr-CA" sz="2000" dirty="0">
              <a:latin typeface="Calibri" charset="0"/>
            </a:endParaRPr>
          </a:p>
          <a:p>
            <a:pPr marL="1371600" indent="-228600" algn="l" rtl="0"/>
            <a:r>
              <a:rPr lang="fr-CA" sz="2800" b="0" i="0" u="none" baseline="0"/>
              <a:t>Réaliser les gains suivants :</a:t>
            </a:r>
          </a:p>
          <a:p>
            <a:pPr marL="1371600" indent="-228600" algn="l" rtl="0"/>
            <a:endParaRPr lang="fr-CA" sz="2800" dirty="0"/>
          </a:p>
          <a:p>
            <a:pPr marL="1600200" indent="-457200" algn="l" rtl="0">
              <a:buFont typeface="Arial" charset="0"/>
              <a:buChar char="•"/>
            </a:pPr>
            <a:r>
              <a:rPr lang="fr-CA" sz="2800" b="0" i="0" u="none" baseline="0"/>
              <a:t>Augmentations salariales supérieures au marché et à l’indice des prix à la consommation (IPC)</a:t>
            </a:r>
          </a:p>
          <a:p>
            <a:pPr marL="1600200" indent="-457200" algn="l" rtl="0">
              <a:buFont typeface="Arial" charset="0"/>
              <a:buChar char="•"/>
            </a:pPr>
            <a:r>
              <a:rPr lang="fr-CA" sz="2800" b="0" i="0" u="none" baseline="0"/>
              <a:t>Protection des dispositions importantes pour les membres</a:t>
            </a:r>
          </a:p>
          <a:p>
            <a:pPr marL="1600200" indent="-457200" algn="l" rtl="0">
              <a:buFont typeface="Arial" charset="0"/>
              <a:buChar char="•"/>
            </a:pPr>
            <a:r>
              <a:rPr lang="fr-CA" sz="2800" b="0" i="0" u="none" baseline="0"/>
              <a:t>Acceptation des engagements améliorant les conditions de travail qui ont été pris lors de la séance à huis clos</a:t>
            </a:r>
          </a:p>
        </p:txBody>
      </p:sp>
      <p:sp>
        <p:nvSpPr>
          <p:cNvPr id="2" name="Slide Number Placeholder 1"/>
          <p:cNvSpPr>
            <a:spLocks noGrp="1"/>
          </p:cNvSpPr>
          <p:nvPr>
            <p:ph type="sldNum" sz="quarter" idx="12"/>
          </p:nvPr>
        </p:nvSpPr>
        <p:spPr/>
        <p:txBody>
          <a:bodyPr/>
          <a:lstStyle/>
          <a:p>
            <a:pPr algn="r" rtl="0"/>
            <a:fld id="{A814F122-40C1-004A-AD90-4119EFAE89A8}" type="slidenum">
              <a:rPr/>
              <a:t>3</a:t>
            </a:fld>
            <a:endParaRPr lang="fr-CA"/>
          </a:p>
        </p:txBody>
      </p:sp>
    </p:spTree>
    <p:extLst>
      <p:ext uri="{BB962C8B-B14F-4D97-AF65-F5344CB8AC3E}">
        <p14:creationId xmlns:p14="http://schemas.microsoft.com/office/powerpoint/2010/main" val="17271298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51398" y="2024010"/>
            <a:ext cx="9842643" cy="646331"/>
          </a:xfrm>
          <a:prstGeom prst="rect">
            <a:avLst/>
          </a:prstGeom>
          <a:noFill/>
        </p:spPr>
        <p:txBody>
          <a:bodyPr wrap="square" rtlCol="0">
            <a:spAutoFit/>
          </a:bodyPr>
          <a:lstStyle/>
          <a:p>
            <a:pPr algn="l" rtl="0"/>
            <a:r>
              <a:rPr lang="fr-CA" b="0" i="0" u="none" baseline="0"/>
              <a:t> </a:t>
            </a:r>
          </a:p>
          <a:p>
            <a:endParaRPr lang="fr-CA" dirty="0"/>
          </a:p>
        </p:txBody>
      </p:sp>
      <p:sp>
        <p:nvSpPr>
          <p:cNvPr id="5" name="TextBox 4"/>
          <p:cNvSpPr txBox="1"/>
          <p:nvPr/>
        </p:nvSpPr>
        <p:spPr>
          <a:xfrm>
            <a:off x="1133739" y="4455297"/>
            <a:ext cx="9897762" cy="923330"/>
          </a:xfrm>
          <a:prstGeom prst="rect">
            <a:avLst/>
          </a:prstGeom>
          <a:noFill/>
        </p:spPr>
        <p:txBody>
          <a:bodyPr wrap="square" rtlCol="0">
            <a:spAutoFit/>
          </a:bodyPr>
          <a:lstStyle/>
          <a:p>
            <a:pPr algn="ctr" rtl="0"/>
            <a:r>
              <a:rPr lang="fr-CA" sz="5400" b="1" i="0" u="none" baseline="0"/>
              <a:t>Merci de votre écoute!</a:t>
            </a:r>
          </a:p>
        </p:txBody>
      </p:sp>
      <p:sp>
        <p:nvSpPr>
          <p:cNvPr id="4" name="Slide Number Placeholder 3"/>
          <p:cNvSpPr>
            <a:spLocks noGrp="1"/>
          </p:cNvSpPr>
          <p:nvPr>
            <p:ph type="sldNum" sz="quarter" idx="12"/>
          </p:nvPr>
        </p:nvSpPr>
        <p:spPr/>
        <p:txBody>
          <a:bodyPr/>
          <a:lstStyle/>
          <a:p>
            <a:pPr algn="r" rtl="0"/>
            <a:fld id="{A814F122-40C1-004A-AD90-4119EFAE89A8}" type="slidenum">
              <a:rPr/>
              <a:t>30</a:t>
            </a:fld>
            <a:endParaRPr lang="fr-CA"/>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9420" y="635000"/>
            <a:ext cx="10166400" cy="2541600"/>
          </a:xfrm>
          <a:prstGeom prst="rect">
            <a:avLst/>
          </a:prstGeom>
          <a:effectLst>
            <a:softEdge rad="127000"/>
          </a:effectLst>
        </p:spPr>
      </p:pic>
    </p:spTree>
    <p:extLst>
      <p:ext uri="{BB962C8B-B14F-4D97-AF65-F5344CB8AC3E}">
        <p14:creationId xmlns:p14="http://schemas.microsoft.com/office/powerpoint/2010/main" val="470211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58557" y="2115009"/>
            <a:ext cx="9514702" cy="3724096"/>
          </a:xfrm>
          <a:prstGeom prst="rect">
            <a:avLst/>
          </a:prstGeom>
          <a:noFill/>
        </p:spPr>
        <p:txBody>
          <a:bodyPr wrap="square" rtlCol="0">
            <a:spAutoFit/>
          </a:bodyPr>
          <a:lstStyle/>
          <a:p>
            <a:pPr algn="ctr" rtl="0"/>
            <a:r>
              <a:rPr lang="fr-CA" sz="2800" b="1" i="0" u="none" baseline="0"/>
              <a:t>Critères de définition des priorités de négociations</a:t>
            </a:r>
          </a:p>
          <a:p>
            <a:pPr algn="ctr" rtl="0"/>
            <a:endParaRPr lang="fr-CA" sz="2000" b="1" dirty="0"/>
          </a:p>
          <a:p>
            <a:pPr algn="ctr" rtl="0"/>
            <a:endParaRPr lang="fr-CA" sz="2000" dirty="0"/>
          </a:p>
          <a:p>
            <a:pPr marL="1257300" lvl="2" indent="-342900" algn="l" rtl="0">
              <a:buFont typeface="Arial" panose="020B0604020202020204" pitchFamily="34" charset="0"/>
              <a:buChar char="•"/>
            </a:pPr>
            <a:r>
              <a:rPr lang="fr-CA" sz="2800" b="0" i="0" u="none" baseline="0"/>
              <a:t>Information tirée du sondage de l’année précédente </a:t>
            </a:r>
          </a:p>
          <a:p>
            <a:pPr marL="1257300" lvl="2" indent="-342900" algn="l" rtl="0">
              <a:buFont typeface="Arial" panose="020B0604020202020204" pitchFamily="34" charset="0"/>
              <a:buChar char="•"/>
            </a:pPr>
            <a:r>
              <a:rPr lang="fr-CA" sz="2800" b="0" i="0" u="none" baseline="0"/>
              <a:t>Ententes récentes à NAV CANADA</a:t>
            </a:r>
          </a:p>
          <a:p>
            <a:pPr marL="1257300" lvl="2" indent="-342900" algn="l" rtl="0">
              <a:buFont typeface="Arial" panose="020B0604020202020204" pitchFamily="34" charset="0"/>
              <a:buChar char="•"/>
            </a:pPr>
            <a:r>
              <a:rPr lang="fr-CA" sz="2800" b="0" i="0" u="none" baseline="0"/>
              <a:t>Ententes récentes à l’IPFPC</a:t>
            </a:r>
          </a:p>
          <a:p>
            <a:pPr algn="ctr" rtl="0"/>
            <a:endParaRPr lang="fr-CA" sz="2800" dirty="0"/>
          </a:p>
          <a:p>
            <a:pPr algn="ctr" rtl="0"/>
            <a:endParaRPr lang="fr-CA" sz="2000" dirty="0"/>
          </a:p>
          <a:p>
            <a:pPr algn="ctr" rtl="0"/>
            <a:endParaRPr lang="fr-CA" b="1" dirty="0"/>
          </a:p>
          <a:p>
            <a:pPr algn="ctr" rtl="0"/>
            <a:r>
              <a:rPr lang="fr-CA" b="1" i="0" u="none" baseline="0"/>
              <a:t>.</a:t>
            </a:r>
          </a:p>
        </p:txBody>
      </p:sp>
      <p:sp>
        <p:nvSpPr>
          <p:cNvPr id="3" name="Slide Number Placeholder 2"/>
          <p:cNvSpPr>
            <a:spLocks noGrp="1"/>
          </p:cNvSpPr>
          <p:nvPr>
            <p:ph type="sldNum" sz="quarter" idx="12"/>
          </p:nvPr>
        </p:nvSpPr>
        <p:spPr/>
        <p:txBody>
          <a:bodyPr/>
          <a:lstStyle/>
          <a:p>
            <a:pPr algn="r" rtl="0"/>
            <a:fld id="{A814F122-40C1-004A-AD90-4119EFAE89A8}" type="slidenum">
              <a:rPr/>
              <a:t>4</a:t>
            </a:fld>
            <a:endParaRPr lang="fr-CA"/>
          </a:p>
        </p:txBody>
      </p:sp>
    </p:spTree>
    <p:extLst>
      <p:ext uri="{BB962C8B-B14F-4D97-AF65-F5344CB8AC3E}">
        <p14:creationId xmlns:p14="http://schemas.microsoft.com/office/powerpoint/2010/main" val="11271499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4440" y="2477989"/>
            <a:ext cx="6739431" cy="1661993"/>
          </a:xfrm>
          <a:prstGeom prst="rect">
            <a:avLst/>
          </a:prstGeom>
          <a:noFill/>
        </p:spPr>
        <p:txBody>
          <a:bodyPr wrap="square" rtlCol="0">
            <a:spAutoFit/>
          </a:bodyPr>
          <a:lstStyle/>
          <a:p>
            <a:pPr algn="ctr" rtl="0"/>
            <a:r>
              <a:rPr lang="fr-CA" sz="2800" b="1" i="0" u="none" baseline="0"/>
              <a:t>Sauf pour la rémunération, les changements sont présentés selon l’ordre où ils figurent dans la convention collective.</a:t>
            </a:r>
            <a:endParaRPr lang="fr-CA" sz="2800" dirty="0"/>
          </a:p>
          <a:p>
            <a:endParaRPr lang="fr-CA" dirty="0"/>
          </a:p>
        </p:txBody>
      </p:sp>
      <p:sp>
        <p:nvSpPr>
          <p:cNvPr id="3" name="Slide Number Placeholder 2"/>
          <p:cNvSpPr>
            <a:spLocks noGrp="1"/>
          </p:cNvSpPr>
          <p:nvPr>
            <p:ph type="sldNum" sz="quarter" idx="12"/>
          </p:nvPr>
        </p:nvSpPr>
        <p:spPr/>
        <p:txBody>
          <a:bodyPr/>
          <a:lstStyle/>
          <a:p>
            <a:pPr algn="r" rtl="0"/>
            <a:fld id="{A814F122-40C1-004A-AD90-4119EFAE89A8}" type="slidenum">
              <a:rPr/>
              <a:t>5</a:t>
            </a:fld>
            <a:endParaRPr lang="fr-CA"/>
          </a:p>
        </p:txBody>
      </p:sp>
    </p:spTree>
    <p:extLst>
      <p:ext uri="{BB962C8B-B14F-4D97-AF65-F5344CB8AC3E}">
        <p14:creationId xmlns:p14="http://schemas.microsoft.com/office/powerpoint/2010/main" val="1711788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19518" y="1415445"/>
            <a:ext cx="7846542" cy="3539430"/>
          </a:xfrm>
          <a:prstGeom prst="rect">
            <a:avLst/>
          </a:prstGeom>
          <a:noFill/>
        </p:spPr>
        <p:txBody>
          <a:bodyPr wrap="square" rtlCol="0">
            <a:spAutoFit/>
          </a:bodyPr>
          <a:lstStyle/>
          <a:p>
            <a:pPr algn="ctr" rtl="0"/>
            <a:r>
              <a:rPr lang="fr-CA" sz="2800" b="1" i="0" u="none" baseline="0"/>
              <a:t>RÉMUNÉRATION</a:t>
            </a:r>
          </a:p>
          <a:p>
            <a:pPr algn="ctr" rtl="0"/>
            <a:endParaRPr lang="fr-CA" sz="2800" b="1" dirty="0"/>
          </a:p>
          <a:p>
            <a:pPr algn="l" rtl="0"/>
            <a:r>
              <a:rPr lang="fr-CA" sz="2800" b="0" i="0" u="none" baseline="0"/>
              <a:t>Augmentation économique de 3 % à compter du 1</a:t>
            </a:r>
            <a:r>
              <a:rPr lang="fr-CA" sz="2800" b="0" i="0" u="none" baseline="30000"/>
              <a:t>er</a:t>
            </a:r>
            <a:r>
              <a:rPr lang="fr-CA" sz="2800" b="0" i="0" u="none" baseline="0"/>
              <a:t> mai 2019  </a:t>
            </a:r>
          </a:p>
          <a:p>
            <a:pPr algn="l" rtl="0"/>
            <a:r>
              <a:rPr lang="fr-CA" sz="2800" b="0" i="0" u="none" baseline="0"/>
              <a:t>Augmentation économique de 3 % à compter du 1</a:t>
            </a:r>
            <a:r>
              <a:rPr lang="fr-CA" sz="2800" b="0" i="0" u="none" baseline="30000"/>
              <a:t>er</a:t>
            </a:r>
            <a:r>
              <a:rPr lang="fr-CA" sz="2800" b="0" i="0" u="none" baseline="0"/>
              <a:t> mai 2020 </a:t>
            </a:r>
          </a:p>
          <a:p>
            <a:pPr algn="l" rtl="0"/>
            <a:r>
              <a:rPr lang="fr-CA" sz="2800" b="0" i="0" u="none" baseline="0"/>
              <a:t>Augmentation économique de 3 % à compter du 1</a:t>
            </a:r>
            <a:r>
              <a:rPr lang="fr-CA" sz="2800" b="0" i="0" u="none" baseline="30000"/>
              <a:t>er</a:t>
            </a:r>
            <a:r>
              <a:rPr lang="fr-CA" sz="2800" b="0" i="0" u="none" baseline="0"/>
              <a:t> mai 2021 </a:t>
            </a:r>
          </a:p>
          <a:p>
            <a:pPr algn="l" rtl="0"/>
            <a:r>
              <a:rPr lang="fr-CA" sz="2800" b="0" i="0" u="none" baseline="0"/>
              <a:t>Augmentation économique de 3 % à compter du 1</a:t>
            </a:r>
            <a:r>
              <a:rPr lang="fr-CA" sz="2800" b="0" i="0" u="none" baseline="30000"/>
              <a:t>er</a:t>
            </a:r>
            <a:r>
              <a:rPr lang="fr-CA" sz="2800" b="0" i="0" u="none" baseline="0"/>
              <a:t> mai 2022  </a:t>
            </a:r>
          </a:p>
          <a:p>
            <a:endParaRPr lang="fr-CA" sz="2800" dirty="0"/>
          </a:p>
          <a:p>
            <a:pPr algn="l" rtl="0"/>
            <a:r>
              <a:rPr lang="fr-CA" sz="2800" b="0" i="0" u="none" baseline="0"/>
              <a:t>Correspond au modèle établi par l’ACCTA et l’ASCAC </a:t>
            </a:r>
          </a:p>
        </p:txBody>
      </p:sp>
      <p:sp>
        <p:nvSpPr>
          <p:cNvPr id="2" name="Slide Number Placeholder 1"/>
          <p:cNvSpPr>
            <a:spLocks noGrp="1"/>
          </p:cNvSpPr>
          <p:nvPr>
            <p:ph type="sldNum" sz="quarter" idx="12"/>
          </p:nvPr>
        </p:nvSpPr>
        <p:spPr/>
        <p:txBody>
          <a:bodyPr/>
          <a:lstStyle/>
          <a:p>
            <a:pPr algn="r" rtl="0"/>
            <a:fld id="{A814F122-40C1-004A-AD90-4119EFAE89A8}" type="slidenum">
              <a:rPr/>
              <a:t>6</a:t>
            </a:fld>
            <a:endParaRPr lang="fr-CA"/>
          </a:p>
        </p:txBody>
      </p:sp>
    </p:spTree>
    <p:extLst>
      <p:ext uri="{BB962C8B-B14F-4D97-AF65-F5344CB8AC3E}">
        <p14:creationId xmlns:p14="http://schemas.microsoft.com/office/powerpoint/2010/main" val="1020558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9282" y="1545300"/>
            <a:ext cx="9514702" cy="4062651"/>
          </a:xfrm>
          <a:prstGeom prst="rect">
            <a:avLst/>
          </a:prstGeom>
          <a:noFill/>
        </p:spPr>
        <p:txBody>
          <a:bodyPr wrap="square" rtlCol="0">
            <a:spAutoFit/>
          </a:bodyPr>
          <a:lstStyle/>
          <a:p>
            <a:pPr algn="ctr" rtl="0"/>
            <a:r>
              <a:rPr lang="fr-CA" sz="2400" b="1" i="0" u="none" baseline="0"/>
              <a:t>31.07 Rémunération avec effet rétroactif</a:t>
            </a:r>
          </a:p>
          <a:p>
            <a:pPr algn="l" rtl="0"/>
            <a:r>
              <a:rPr lang="fr-CA" b="0" i="0" u="none" baseline="0"/>
              <a:t> </a:t>
            </a:r>
            <a:endParaRPr lang="fr-CA" dirty="0"/>
          </a:p>
          <a:p>
            <a:pPr algn="l" rtl="0"/>
            <a:r>
              <a:rPr lang="fr-CA" sz="2000" b="1" i="0" u="none" baseline="0"/>
              <a:t>La rémunération avec effet rétroactif s’applique à tous les employés :</a:t>
            </a:r>
          </a:p>
          <a:p>
            <a:endParaRPr lang="fr-CA" sz="2000" b="1" dirty="0"/>
          </a:p>
          <a:p>
            <a:pPr marL="800100" lvl="1" indent="-342900" algn="l" rtl="0">
              <a:buFont typeface="Arial" panose="020B0604020202020204" pitchFamily="34" charset="0"/>
              <a:buChar char="•"/>
            </a:pPr>
            <a:r>
              <a:rPr lang="fr-CA" sz="2000" b="1" i="0" u="none" baseline="0"/>
              <a:t>de l’unité de négociation au moment de la signature de la convention collective ou qui ont été transférés au sein d’une autre unité de négociation; </a:t>
            </a:r>
          </a:p>
          <a:p>
            <a:pPr marL="800100" lvl="1" indent="-342900" algn="l" rtl="0">
              <a:buFont typeface="Arial" panose="020B0604020202020204" pitchFamily="34" charset="0"/>
              <a:buChar char="•"/>
            </a:pPr>
            <a:r>
              <a:rPr lang="fr-CA" sz="2000" b="1" i="0" u="none" baseline="0"/>
              <a:t>de l’unité de négociation qui ont pris leur retraite ou qui sont décédés au cours de la période de rétroactivité; </a:t>
            </a:r>
          </a:p>
          <a:p>
            <a:pPr marL="800100" lvl="1" indent="-342900" algn="l" rtl="0">
              <a:buFont typeface="Arial" panose="020B0604020202020204" pitchFamily="34" charset="0"/>
              <a:buChar char="•"/>
            </a:pPr>
            <a:r>
              <a:rPr lang="fr-CA" sz="2000" b="1" i="0" u="none" baseline="0"/>
              <a:t>de l’unité de négociation dont l’emploi a pris fin au cours de cette période du fait qu’ils ont été déclarés excédentaires. </a:t>
            </a:r>
          </a:p>
          <a:p>
            <a:endParaRPr lang="fr-CA" sz="2000" b="1" dirty="0"/>
          </a:p>
          <a:p>
            <a:pPr algn="l" rtl="0"/>
            <a:r>
              <a:rPr lang="fr-CA" b="0" i="0" u="none" baseline="0"/>
              <a:t> </a:t>
            </a:r>
          </a:p>
          <a:p>
            <a:pPr algn="l" rtl="0"/>
            <a:r>
              <a:rPr lang="fr-CA" b="0" i="0" u="none" baseline="0"/>
              <a:t> </a:t>
            </a:r>
          </a:p>
        </p:txBody>
      </p:sp>
      <p:sp>
        <p:nvSpPr>
          <p:cNvPr id="6" name="Slide Number Placeholder 5"/>
          <p:cNvSpPr>
            <a:spLocks noGrp="1"/>
          </p:cNvSpPr>
          <p:nvPr>
            <p:ph type="sldNum" sz="quarter" idx="12"/>
          </p:nvPr>
        </p:nvSpPr>
        <p:spPr/>
        <p:txBody>
          <a:bodyPr/>
          <a:lstStyle/>
          <a:p>
            <a:pPr algn="r" rtl="0"/>
            <a:fld id="{A814F122-40C1-004A-AD90-4119EFAE89A8}" type="slidenum">
              <a:rPr/>
              <a:t>7</a:t>
            </a:fld>
            <a:endParaRPr lang="fr-CA"/>
          </a:p>
        </p:txBody>
      </p:sp>
    </p:spTree>
    <p:extLst>
      <p:ext uri="{BB962C8B-B14F-4D97-AF65-F5344CB8AC3E}">
        <p14:creationId xmlns:p14="http://schemas.microsoft.com/office/powerpoint/2010/main" val="5750898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r" rtl="0"/>
            <a:fld id="{A814F122-40C1-004A-AD90-4119EFAE89A8}" type="slidenum">
              <a:rPr/>
              <a:t>8</a:t>
            </a:fld>
            <a:endParaRPr lang="fr-CA"/>
          </a:p>
        </p:txBody>
      </p:sp>
      <p:sp>
        <p:nvSpPr>
          <p:cNvPr id="6" name="TextBox 5">
            <a:extLst>
              <a:ext uri="{FF2B5EF4-FFF2-40B4-BE49-F238E27FC236}">
                <a16:creationId xmlns:a16="http://schemas.microsoft.com/office/drawing/2014/main" xmlns="" id="{529D1876-03E1-FD43-94B2-42ACDA73E65D}"/>
              </a:ext>
            </a:extLst>
          </p:cNvPr>
          <p:cNvSpPr txBox="1"/>
          <p:nvPr/>
        </p:nvSpPr>
        <p:spPr>
          <a:xfrm>
            <a:off x="1338649" y="1724538"/>
            <a:ext cx="9514702" cy="3170099"/>
          </a:xfrm>
          <a:prstGeom prst="rect">
            <a:avLst/>
          </a:prstGeom>
          <a:noFill/>
        </p:spPr>
        <p:txBody>
          <a:bodyPr wrap="square" rtlCol="0">
            <a:spAutoFit/>
          </a:bodyPr>
          <a:lstStyle/>
          <a:p>
            <a:pPr algn="l" rtl="0"/>
            <a:r>
              <a:rPr lang="fr-CA" sz="2400" b="1" i="0" u="none" baseline="0"/>
              <a:t>31.07 Rémunération avec effet rétroactif (suite)</a:t>
            </a:r>
          </a:p>
          <a:p>
            <a:pPr algn="l" rtl="0"/>
            <a:r>
              <a:rPr lang="fr-CA" b="0" i="0" u="none" baseline="0"/>
              <a:t> </a:t>
            </a:r>
            <a:endParaRPr lang="fr-CA" dirty="0"/>
          </a:p>
          <a:p>
            <a:pPr algn="l" rtl="0"/>
            <a:r>
              <a:rPr lang="fr-CA" b="0" i="0" u="none" baseline="0"/>
              <a:t> </a:t>
            </a:r>
          </a:p>
          <a:p>
            <a:pPr algn="l" rtl="0"/>
            <a:r>
              <a:rPr lang="fr-CA" sz="2000" b="1" i="0" u="none" baseline="0"/>
              <a:t>Les heures supplémentaires devront être recalculées rétroactivement afin de refléter les taux de rémunération rajustés au cours de la période de rétroactivité.</a:t>
            </a:r>
          </a:p>
          <a:p>
            <a:endParaRPr lang="fr-CA" sz="2000" b="1" dirty="0"/>
          </a:p>
          <a:p>
            <a:pPr algn="l" rtl="0"/>
            <a:r>
              <a:rPr lang="fr-CA" sz="2000" b="1" i="0" u="none" baseline="0"/>
              <a:t>La révision rétroactive à la hausse ne s’appliquera pas aux anciens employés qui ont cessé d’exercer leur emploi pour des raisons valables.</a:t>
            </a:r>
          </a:p>
          <a:p>
            <a:endParaRPr lang="fr-CA" sz="2000" b="1" dirty="0"/>
          </a:p>
          <a:p>
            <a:pPr algn="l" rtl="0"/>
            <a:r>
              <a:rPr lang="fr-CA" sz="2000" b="0" i="0" u="none" baseline="0"/>
              <a:t> </a:t>
            </a:r>
          </a:p>
        </p:txBody>
      </p:sp>
    </p:spTree>
    <p:extLst>
      <p:ext uri="{BB962C8B-B14F-4D97-AF65-F5344CB8AC3E}">
        <p14:creationId xmlns:p14="http://schemas.microsoft.com/office/powerpoint/2010/main" val="2019583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r" rtl="0"/>
            <a:fld id="{A814F122-40C1-004A-AD90-4119EFAE89A8}" type="slidenum">
              <a:rPr/>
              <a:t>9</a:t>
            </a:fld>
            <a:endParaRPr lang="fr-CA"/>
          </a:p>
        </p:txBody>
      </p:sp>
      <p:sp>
        <p:nvSpPr>
          <p:cNvPr id="2" name="Rectangle 1">
            <a:extLst>
              <a:ext uri="{FF2B5EF4-FFF2-40B4-BE49-F238E27FC236}">
                <a16:creationId xmlns:a16="http://schemas.microsoft.com/office/drawing/2014/main" xmlns="" id="{2390F567-6ED5-B542-94B5-50540E1F14C9}"/>
              </a:ext>
            </a:extLst>
          </p:cNvPr>
          <p:cNvSpPr/>
          <p:nvPr/>
        </p:nvSpPr>
        <p:spPr>
          <a:xfrm>
            <a:off x="1890156" y="1067081"/>
            <a:ext cx="8375904" cy="4873129"/>
          </a:xfrm>
          <a:prstGeom prst="rect">
            <a:avLst/>
          </a:prstGeom>
        </p:spPr>
        <p:txBody>
          <a:bodyPr wrap="square">
            <a:spAutoFit/>
          </a:bodyPr>
          <a:lstStyle/>
          <a:p>
            <a:pPr lvl="0" algn="ctr" rtl="0">
              <a:lnSpc>
                <a:spcPct val="150000"/>
              </a:lnSpc>
              <a:spcAft>
                <a:spcPts val="1000"/>
              </a:spcAft>
              <a:tabLst>
                <a:tab pos="228600" algn="l"/>
              </a:tabLst>
            </a:pPr>
            <a:r>
              <a:rPr lang="fr-CA" sz="2800" b="0" i="0" u="sng" baseline="0" dirty="0">
                <a:latin typeface="Arial" panose="020B0604020202020204" pitchFamily="34" charset="0"/>
                <a:ea typeface="Calibri" panose="020F0502020204030204" pitchFamily="34" charset="0"/>
              </a:rPr>
              <a:t>Article 11 </a:t>
            </a:r>
            <a:r>
              <a:rPr lang="fr-CA" sz="2800" b="0" i="0" u="sng" baseline="0" dirty="0" smtClean="0">
                <a:latin typeface="Arial" panose="020B0604020202020204" pitchFamily="34" charset="0"/>
                <a:ea typeface="Calibri" panose="020F0502020204030204" pitchFamily="34" charset="0"/>
              </a:rPr>
              <a:t>Information</a:t>
            </a:r>
            <a:endParaRPr lang="fr-CA" sz="2800" dirty="0" smtClean="0">
              <a:latin typeface="Times New Roman" panose="02020603050405020304" pitchFamily="18" charset="0"/>
              <a:ea typeface="Times New Roman" panose="02020603050405020304" pitchFamily="18" charset="0"/>
            </a:endParaRPr>
          </a:p>
          <a:p>
            <a:pPr marL="228600" algn="l" rtl="0">
              <a:lnSpc>
                <a:spcPct val="150000"/>
              </a:lnSpc>
              <a:spcAft>
                <a:spcPts val="1000"/>
              </a:spcAft>
            </a:pPr>
            <a:r>
              <a:rPr lang="fr-CA" sz="2400" b="0" i="0" u="none" baseline="0" dirty="0" smtClean="0">
                <a:latin typeface="Arial" panose="020B0604020202020204" pitchFamily="34" charset="0"/>
                <a:ea typeface="Calibri" panose="020F0502020204030204" pitchFamily="34" charset="0"/>
              </a:rPr>
              <a:t>L’obligation </a:t>
            </a:r>
            <a:r>
              <a:rPr lang="fr-CA" sz="2400" b="0" i="0" u="none" baseline="0" dirty="0">
                <a:latin typeface="Arial" panose="020B0604020202020204" pitchFamily="34" charset="0"/>
                <a:ea typeface="Calibri" panose="020F0502020204030204" pitchFamily="34" charset="0"/>
              </a:rPr>
              <a:t>de fournir aux employés une clé USB contenant un exemplaire de la convention collective a été éliminée.  La convention collective est accessible sur le portail intranet Central et le site Web de l’IPFPC.</a:t>
            </a:r>
            <a:endParaRPr lang="fr-CA" sz="2400" dirty="0">
              <a:latin typeface="Times New Roman" panose="02020603050405020304" pitchFamily="18" charset="0"/>
              <a:ea typeface="Times New Roman" panose="02020603050405020304" pitchFamily="18" charset="0"/>
            </a:endParaRPr>
          </a:p>
          <a:p>
            <a:pPr marL="228600" algn="l" rtl="0">
              <a:lnSpc>
                <a:spcPct val="150000"/>
              </a:lnSpc>
              <a:spcAft>
                <a:spcPts val="1000"/>
              </a:spcAft>
            </a:pPr>
            <a:r>
              <a:rPr lang="fr-CA" sz="2400" b="0" i="0" u="none" baseline="0" dirty="0">
                <a:latin typeface="Arial" panose="020B0604020202020204" pitchFamily="34" charset="0"/>
                <a:ea typeface="Calibri" panose="020F0502020204030204" pitchFamily="34" charset="0"/>
              </a:rPr>
              <a:t>La disposition sur les renseignements sur l’employé qui sont actuellement exigés par l’IPFPC et fournis par NAV CANADA a été révisée.</a:t>
            </a:r>
            <a:endParaRPr lang="fr-CA" sz="2400" dirty="0"/>
          </a:p>
        </p:txBody>
      </p:sp>
    </p:spTree>
    <p:extLst>
      <p:ext uri="{BB962C8B-B14F-4D97-AF65-F5344CB8AC3E}">
        <p14:creationId xmlns:p14="http://schemas.microsoft.com/office/powerpoint/2010/main" val="15286111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Celestial</Template>
  <TotalTime>5329</TotalTime>
  <Words>231</Words>
  <Application>Microsoft Office PowerPoint</Application>
  <PresentationFormat>Widescreen</PresentationFormat>
  <Paragraphs>192</Paragraphs>
  <Slides>30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Symbol</vt:lpstr>
      <vt:lpstr>Times New Roman</vt:lpstr>
      <vt:lpstr>Celestial</vt:lpstr>
      <vt:lpstr>Groupe NAV CANADA DE L’IPFPC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PIPSC NAV CANADA Group</dc:title>
  <dc:creator>Michael Simard</dc:creator>
  <cp:lastModifiedBy>Lynda Noel</cp:lastModifiedBy>
  <cp:revision>156</cp:revision>
  <dcterms:created xsi:type="dcterms:W3CDTF">2017-07-07T17:11:17Z</dcterms:created>
  <dcterms:modified xsi:type="dcterms:W3CDTF">2020-03-09T13:14:50Z</dcterms:modified>
</cp:coreProperties>
</file>